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8" r:id="rId1"/>
  </p:sldMasterIdLst>
  <p:notesMasterIdLst>
    <p:notesMasterId r:id="rId79"/>
  </p:notesMasterIdLst>
  <p:sldIdLst>
    <p:sldId id="256" r:id="rId2"/>
    <p:sldId id="288" r:id="rId3"/>
    <p:sldId id="289" r:id="rId4"/>
    <p:sldId id="344" r:id="rId5"/>
    <p:sldId id="290"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70" r:id="rId19"/>
    <p:sldId id="271" r:id="rId20"/>
    <p:sldId id="269"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301" r:id="rId38"/>
    <p:sldId id="302" r:id="rId39"/>
    <p:sldId id="303" r:id="rId40"/>
    <p:sldId id="304" r:id="rId41"/>
    <p:sldId id="305" r:id="rId42"/>
    <p:sldId id="306" r:id="rId43"/>
    <p:sldId id="307" r:id="rId44"/>
    <p:sldId id="310" r:id="rId45"/>
    <p:sldId id="309" r:id="rId46"/>
    <p:sldId id="311" r:id="rId47"/>
    <p:sldId id="355" r:id="rId48"/>
    <p:sldId id="364" r:id="rId49"/>
    <p:sldId id="357" r:id="rId50"/>
    <p:sldId id="358" r:id="rId51"/>
    <p:sldId id="359" r:id="rId52"/>
    <p:sldId id="360" r:id="rId53"/>
    <p:sldId id="361" r:id="rId54"/>
    <p:sldId id="362" r:id="rId55"/>
    <p:sldId id="363" r:id="rId56"/>
    <p:sldId id="326" r:id="rId57"/>
    <p:sldId id="327" r:id="rId58"/>
    <p:sldId id="328" r:id="rId59"/>
    <p:sldId id="329" r:id="rId60"/>
    <p:sldId id="330" r:id="rId61"/>
    <p:sldId id="331" r:id="rId62"/>
    <p:sldId id="332" r:id="rId63"/>
    <p:sldId id="333" r:id="rId64"/>
    <p:sldId id="334" r:id="rId65"/>
    <p:sldId id="335" r:id="rId66"/>
    <p:sldId id="336" r:id="rId67"/>
    <p:sldId id="337" r:id="rId68"/>
    <p:sldId id="338" r:id="rId69"/>
    <p:sldId id="339" r:id="rId70"/>
    <p:sldId id="340" r:id="rId71"/>
    <p:sldId id="298" r:id="rId72"/>
    <p:sldId id="300" r:id="rId73"/>
    <p:sldId id="295" r:id="rId74"/>
    <p:sldId id="296" r:id="rId75"/>
    <p:sldId id="297" r:id="rId76"/>
    <p:sldId id="308" r:id="rId77"/>
    <p:sldId id="299" r:id="rId7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13C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Açık Stil 1 - Vurgu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D083AE6-46FA-4A59-8FB0-9F97EB10719F}" styleName="Açık Stil 3 - Vurgu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50" autoAdjust="0"/>
    <p:restoredTop sz="94694"/>
  </p:normalViewPr>
  <p:slideViewPr>
    <p:cSldViewPr snapToGrid="0">
      <p:cViewPr varScale="1">
        <p:scale>
          <a:sx n="70" d="100"/>
          <a:sy n="70" d="100"/>
        </p:scale>
        <p:origin x="462" y="72"/>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B47222-468B-45FF-ABA3-DE6F3B9468AC}" type="doc">
      <dgm:prSet loTypeId="urn:microsoft.com/office/officeart/2008/layout/HorizontalMultiLevelHierarchy" loCatId="hierarchy" qsTypeId="urn:microsoft.com/office/officeart/2005/8/quickstyle/simple1" qsCatId="simple" csTypeId="urn:microsoft.com/office/officeart/2005/8/colors/colorful2" csCatId="colorful" phldr="1"/>
      <dgm:spPr/>
      <dgm:t>
        <a:bodyPr/>
        <a:lstStyle/>
        <a:p>
          <a:endParaRPr lang="en-US"/>
        </a:p>
      </dgm:t>
    </dgm:pt>
    <dgm:pt modelId="{CF685DE5-FC03-48AC-A2C5-6A1599DE7509}">
      <dgm:prSet phldrT="[Metin]" custT="1"/>
      <dgm:spPr/>
      <dgm:t>
        <a:bodyPr/>
        <a:lstStyle/>
        <a:p>
          <a:pPr>
            <a:buNone/>
          </a:pPr>
          <a:r>
            <a:rPr lang="en-US" sz="1200" b="1" dirty="0" err="1"/>
            <a:t>Yüz</a:t>
          </a:r>
          <a:r>
            <a:rPr lang="en-US" sz="1200" b="1" dirty="0"/>
            <a:t> </a:t>
          </a:r>
          <a:r>
            <a:rPr lang="en-US" sz="1200" b="1" dirty="0" err="1"/>
            <a:t>Yüze</a:t>
          </a:r>
          <a:r>
            <a:rPr lang="en-US" sz="1200" b="1" dirty="0"/>
            <a:t> </a:t>
          </a:r>
          <a:r>
            <a:rPr lang="en-US" sz="1200" b="1" dirty="0" err="1"/>
            <a:t>Sınav</a:t>
          </a:r>
          <a:r>
            <a:rPr lang="en-US" sz="1200" b="1" dirty="0"/>
            <a:t> </a:t>
          </a:r>
          <a:r>
            <a:rPr lang="en-US" sz="1200" b="1" dirty="0" err="1"/>
            <a:t>Öncesi</a:t>
          </a:r>
          <a:r>
            <a:rPr lang="en-US" sz="1200" b="1" dirty="0"/>
            <a:t> </a:t>
          </a:r>
          <a:r>
            <a:rPr lang="en-US" sz="1200" b="1" dirty="0" err="1"/>
            <a:t>Süreç</a:t>
          </a:r>
          <a:endParaRPr lang="en-US" sz="1200" b="1" dirty="0"/>
        </a:p>
      </dgm:t>
    </dgm:pt>
    <dgm:pt modelId="{737DD13F-BAD2-4E4B-AE14-C5ABB52715B6}" type="parTrans" cxnId="{9CF026B1-CD67-4F43-BDAD-E2706EDE9820}">
      <dgm:prSet/>
      <dgm:spPr/>
      <dgm:t>
        <a:bodyPr/>
        <a:lstStyle/>
        <a:p>
          <a:endParaRPr lang="en-US"/>
        </a:p>
      </dgm:t>
    </dgm:pt>
    <dgm:pt modelId="{4B341C82-91A8-4DA3-B274-A53F354336E5}" type="sibTrans" cxnId="{9CF026B1-CD67-4F43-BDAD-E2706EDE9820}">
      <dgm:prSet/>
      <dgm:spPr/>
      <dgm:t>
        <a:bodyPr/>
        <a:lstStyle/>
        <a:p>
          <a:endParaRPr lang="en-US"/>
        </a:p>
      </dgm:t>
    </dgm:pt>
    <dgm:pt modelId="{800BA513-DE93-4F61-99CE-DC6D21CCFA8D}">
      <dgm:prSet phldrT="[Metin]" custT="1"/>
      <dgm:spPr/>
      <dgm:t>
        <a:bodyPr/>
        <a:lstStyle/>
        <a:p>
          <a:pPr>
            <a:buNone/>
          </a:pPr>
          <a:r>
            <a:rPr lang="tr-TR" sz="1050" b="1" dirty="0"/>
            <a:t>A) </a:t>
          </a:r>
          <a:r>
            <a:rPr lang="en-US" sz="1050" b="1" dirty="0" err="1"/>
            <a:t>Sınav</a:t>
          </a:r>
          <a:r>
            <a:rPr lang="en-US" sz="1050" b="1" dirty="0"/>
            <a:t> </a:t>
          </a:r>
          <a:r>
            <a:rPr lang="en-US" sz="1050" b="1" dirty="0" err="1"/>
            <a:t>Sorularının</a:t>
          </a:r>
          <a:r>
            <a:rPr lang="en-US" sz="1050" b="1" dirty="0"/>
            <a:t> </a:t>
          </a:r>
          <a:r>
            <a:rPr lang="en-US" sz="1050" b="1" dirty="0" err="1"/>
            <a:t>Hazırlanması</a:t>
          </a:r>
          <a:r>
            <a:rPr lang="tr-TR" sz="1050" b="1" dirty="0"/>
            <a:t>:</a:t>
          </a:r>
          <a:endParaRPr lang="en-US" sz="1050" b="1" dirty="0"/>
        </a:p>
      </dgm:t>
    </dgm:pt>
    <dgm:pt modelId="{FA49EFF5-BB7D-4113-B73F-34F96889F084}" type="parTrans" cxnId="{A9142241-4F47-4BFC-847A-997AEA8CAED5}">
      <dgm:prSet/>
      <dgm:spPr/>
      <dgm:t>
        <a:bodyPr/>
        <a:lstStyle/>
        <a:p>
          <a:endParaRPr lang="en-US"/>
        </a:p>
      </dgm:t>
    </dgm:pt>
    <dgm:pt modelId="{DF347A32-6DFA-4B0D-81F3-5938AC2676B2}" type="sibTrans" cxnId="{A9142241-4F47-4BFC-847A-997AEA8CAED5}">
      <dgm:prSet/>
      <dgm:spPr/>
      <dgm:t>
        <a:bodyPr/>
        <a:lstStyle/>
        <a:p>
          <a:endParaRPr lang="en-US"/>
        </a:p>
      </dgm:t>
    </dgm:pt>
    <dgm:pt modelId="{06753522-0113-4937-B4BC-863EBDEB09C1}">
      <dgm:prSet phldrT="[Metin]" custT="1"/>
      <dgm:spPr/>
      <dgm:t>
        <a:bodyPr/>
        <a:lstStyle/>
        <a:p>
          <a:pPr>
            <a:buNone/>
          </a:pPr>
          <a:r>
            <a:rPr lang="tr-TR" sz="1050" b="1" dirty="0"/>
            <a:t>B) </a:t>
          </a:r>
          <a:r>
            <a:rPr lang="en-US" sz="1050" b="1" dirty="0" err="1"/>
            <a:t>Sınav</a:t>
          </a:r>
          <a:r>
            <a:rPr lang="en-US" sz="1050" b="1" dirty="0"/>
            <a:t> </a:t>
          </a:r>
          <a:r>
            <a:rPr lang="en-US" sz="1050" b="1" dirty="0" err="1"/>
            <a:t>Çizelgesi</a:t>
          </a:r>
          <a:r>
            <a:rPr lang="en-US" sz="1050" b="1" dirty="0"/>
            <a:t> </a:t>
          </a:r>
          <a:r>
            <a:rPr lang="en-US" sz="1050" b="1" dirty="0" err="1"/>
            <a:t>ve</a:t>
          </a:r>
          <a:r>
            <a:rPr lang="en-US" sz="1050" b="1" dirty="0"/>
            <a:t> </a:t>
          </a:r>
          <a:r>
            <a:rPr lang="en-US" sz="1050" b="1" dirty="0" err="1"/>
            <a:t>Tutanakların</a:t>
          </a:r>
          <a:r>
            <a:rPr lang="en-US" sz="1050" b="1" dirty="0"/>
            <a:t> </a:t>
          </a:r>
          <a:r>
            <a:rPr lang="en-US" sz="1050" b="1" dirty="0" err="1"/>
            <a:t>Hazırlanması</a:t>
          </a:r>
          <a:r>
            <a:rPr lang="tr-TR" sz="1050" b="1" dirty="0"/>
            <a:t>:</a:t>
          </a:r>
          <a:endParaRPr lang="en-US" sz="1050" b="1" dirty="0"/>
        </a:p>
      </dgm:t>
    </dgm:pt>
    <dgm:pt modelId="{CD218F72-85A1-4144-A9B6-9DFD1CEA8C09}" type="parTrans" cxnId="{43B624A9-58C3-4307-A084-E4D6D7B4471F}">
      <dgm:prSet/>
      <dgm:spPr/>
      <dgm:t>
        <a:bodyPr/>
        <a:lstStyle/>
        <a:p>
          <a:endParaRPr lang="en-US"/>
        </a:p>
      </dgm:t>
    </dgm:pt>
    <dgm:pt modelId="{4BC0C2B9-7A82-41F3-A470-61C1711F8C17}" type="sibTrans" cxnId="{43B624A9-58C3-4307-A084-E4D6D7B4471F}">
      <dgm:prSet/>
      <dgm:spPr/>
      <dgm:t>
        <a:bodyPr/>
        <a:lstStyle/>
        <a:p>
          <a:endParaRPr lang="en-US"/>
        </a:p>
      </dgm:t>
    </dgm:pt>
    <dgm:pt modelId="{A5DC92B1-767B-42B0-9753-5DF4D98ACF3A}">
      <dgm:prSet phldrT="[Metin]" custT="1"/>
      <dgm:spPr/>
      <dgm:t>
        <a:bodyPr/>
        <a:lstStyle/>
        <a:p>
          <a:pPr>
            <a:buNone/>
          </a:pPr>
          <a:r>
            <a:rPr lang="tr-TR" sz="1000" dirty="0"/>
            <a:t>Sınav Planının Hazırlanması</a:t>
          </a:r>
          <a:endParaRPr lang="en-US" sz="1000" dirty="0"/>
        </a:p>
      </dgm:t>
    </dgm:pt>
    <dgm:pt modelId="{2561FD6C-CD5B-4758-A7E9-CE86AEFB29E8}" type="parTrans" cxnId="{EAED68C9-BA83-4096-8A70-7AFE340CAAAD}">
      <dgm:prSet/>
      <dgm:spPr/>
      <dgm:t>
        <a:bodyPr/>
        <a:lstStyle/>
        <a:p>
          <a:endParaRPr lang="en-US"/>
        </a:p>
      </dgm:t>
    </dgm:pt>
    <dgm:pt modelId="{6C286DF1-DD73-4091-82F3-9A59D638936C}" type="sibTrans" cxnId="{EAED68C9-BA83-4096-8A70-7AFE340CAAAD}">
      <dgm:prSet/>
      <dgm:spPr/>
      <dgm:t>
        <a:bodyPr/>
        <a:lstStyle/>
        <a:p>
          <a:endParaRPr lang="en-US"/>
        </a:p>
      </dgm:t>
    </dgm:pt>
    <dgm:pt modelId="{389DEC23-640D-4407-BE30-AF148EBA839E}">
      <dgm:prSet phldrT="[Metin]" custT="1"/>
      <dgm:spPr/>
      <dgm:t>
        <a:bodyPr/>
        <a:lstStyle/>
        <a:p>
          <a:pPr>
            <a:buNone/>
          </a:pPr>
          <a:r>
            <a:rPr lang="tr-TR" sz="1000" dirty="0"/>
            <a:t>Sınav bilgilerinin OBİS üzerinden tanımlanması</a:t>
          </a:r>
          <a:endParaRPr lang="en-US" sz="1000" dirty="0"/>
        </a:p>
      </dgm:t>
    </dgm:pt>
    <dgm:pt modelId="{3EA6E666-9F6F-49DD-8E2F-45AED2718A49}" type="parTrans" cxnId="{6DA6BC21-79B3-4C9A-BB9C-0AF1AD0AA95A}">
      <dgm:prSet/>
      <dgm:spPr/>
      <dgm:t>
        <a:bodyPr/>
        <a:lstStyle/>
        <a:p>
          <a:endParaRPr lang="en-US"/>
        </a:p>
      </dgm:t>
    </dgm:pt>
    <dgm:pt modelId="{B6EA3363-F03C-4C9F-A615-2A50124A7173}" type="sibTrans" cxnId="{6DA6BC21-79B3-4C9A-BB9C-0AF1AD0AA95A}">
      <dgm:prSet/>
      <dgm:spPr/>
      <dgm:t>
        <a:bodyPr/>
        <a:lstStyle/>
        <a:p>
          <a:endParaRPr lang="en-US"/>
        </a:p>
      </dgm:t>
    </dgm:pt>
    <dgm:pt modelId="{5BE51FFC-44B6-45D0-AA5D-534D843E1CAA}">
      <dgm:prSet phldrT="[Metin]" custT="1"/>
      <dgm:spPr/>
      <dgm:t>
        <a:bodyPr/>
        <a:lstStyle/>
        <a:p>
          <a:pPr>
            <a:buNone/>
          </a:pPr>
          <a:r>
            <a:rPr lang="tr-TR" sz="1000" dirty="0"/>
            <a:t>Soruların hazırlanması (2 hafta önce</a:t>
          </a:r>
          <a:r>
            <a:rPr lang="tr-TR" sz="1000" dirty="0" smtClean="0"/>
            <a:t>)</a:t>
          </a:r>
          <a:endParaRPr lang="en-US" sz="1000" dirty="0"/>
        </a:p>
      </dgm:t>
    </dgm:pt>
    <dgm:pt modelId="{35C07547-337A-4C3A-8D7C-D7862899424E}" type="parTrans" cxnId="{807F2C5B-C0B7-40C5-8C86-4AB572DD447A}">
      <dgm:prSet/>
      <dgm:spPr/>
      <dgm:t>
        <a:bodyPr/>
        <a:lstStyle/>
        <a:p>
          <a:endParaRPr lang="en-US"/>
        </a:p>
      </dgm:t>
    </dgm:pt>
    <dgm:pt modelId="{2B90421F-99C7-4281-AD43-3EF626A2A9BD}" type="sibTrans" cxnId="{807F2C5B-C0B7-40C5-8C86-4AB572DD447A}">
      <dgm:prSet/>
      <dgm:spPr/>
      <dgm:t>
        <a:bodyPr/>
        <a:lstStyle/>
        <a:p>
          <a:endParaRPr lang="en-US"/>
        </a:p>
      </dgm:t>
    </dgm:pt>
    <dgm:pt modelId="{E612AE74-6E81-4F77-837C-0831AC381242}">
      <dgm:prSet phldrT="[Metin]" custT="1"/>
      <dgm:spPr/>
      <dgm:t>
        <a:bodyPr/>
        <a:lstStyle/>
        <a:p>
          <a:pPr>
            <a:buNone/>
          </a:pPr>
          <a:r>
            <a:rPr lang="tr-TR" sz="1000" dirty="0"/>
            <a:t>Soruların basılması ve sınav evraklarının sınav gününe kadar saklanması</a:t>
          </a:r>
        </a:p>
      </dgm:t>
    </dgm:pt>
    <dgm:pt modelId="{DA224C30-32F5-4F1D-BD90-33DE316DDCC2}" type="parTrans" cxnId="{A84F97D3-81DC-4DA7-B57C-F6BEBB268500}">
      <dgm:prSet/>
      <dgm:spPr/>
      <dgm:t>
        <a:bodyPr/>
        <a:lstStyle/>
        <a:p>
          <a:endParaRPr lang="en-US"/>
        </a:p>
      </dgm:t>
    </dgm:pt>
    <dgm:pt modelId="{D4521EEB-43AD-4B08-90A7-02F6505659D7}" type="sibTrans" cxnId="{A84F97D3-81DC-4DA7-B57C-F6BEBB268500}">
      <dgm:prSet/>
      <dgm:spPr/>
      <dgm:t>
        <a:bodyPr/>
        <a:lstStyle/>
        <a:p>
          <a:endParaRPr lang="en-US"/>
        </a:p>
      </dgm:t>
    </dgm:pt>
    <dgm:pt modelId="{56CF3DC7-CECB-4E30-B0CA-B59EA6FD00AE}">
      <dgm:prSet phldrT="[Metin]" custT="1"/>
      <dgm:spPr/>
      <dgm:t>
        <a:bodyPr/>
        <a:lstStyle/>
        <a:p>
          <a:pPr>
            <a:buNone/>
          </a:pPr>
          <a:r>
            <a:rPr lang="tr-TR" sz="1000" dirty="0"/>
            <a:t>Sınav tutanaklarının hazırlanması</a:t>
          </a:r>
          <a:endParaRPr lang="en-US" sz="1000" dirty="0"/>
        </a:p>
      </dgm:t>
    </dgm:pt>
    <dgm:pt modelId="{53853B27-EE09-45D4-80AD-42E838B973FE}" type="parTrans" cxnId="{36B6D26B-EB04-49F4-9E8B-B5D0EC7BF493}">
      <dgm:prSet/>
      <dgm:spPr/>
      <dgm:t>
        <a:bodyPr/>
        <a:lstStyle/>
        <a:p>
          <a:endParaRPr lang="en-US"/>
        </a:p>
      </dgm:t>
    </dgm:pt>
    <dgm:pt modelId="{B605E97E-CD3C-481C-805E-4388E93E56E4}" type="sibTrans" cxnId="{36B6D26B-EB04-49F4-9E8B-B5D0EC7BF493}">
      <dgm:prSet/>
      <dgm:spPr/>
      <dgm:t>
        <a:bodyPr/>
        <a:lstStyle/>
        <a:p>
          <a:endParaRPr lang="en-US"/>
        </a:p>
      </dgm:t>
    </dgm:pt>
    <dgm:pt modelId="{6B5E8343-445E-42DB-849F-816889009792}">
      <dgm:prSet phldrT="[Metin]" custT="1"/>
      <dgm:spPr/>
      <dgm:t>
        <a:bodyPr/>
        <a:lstStyle/>
        <a:p>
          <a:pPr>
            <a:buNone/>
          </a:pPr>
          <a:r>
            <a:rPr lang="tr-TR" sz="1000" dirty="0"/>
            <a:t>Sınav tutanaklarının teslim alınması</a:t>
          </a:r>
          <a:endParaRPr lang="en-US" sz="1000" dirty="0"/>
        </a:p>
      </dgm:t>
    </dgm:pt>
    <dgm:pt modelId="{F8D37176-6843-4F85-ACFC-ACBDC647BE66}" type="parTrans" cxnId="{31F1A4CE-936A-476B-9D81-6F27C80DE839}">
      <dgm:prSet/>
      <dgm:spPr/>
      <dgm:t>
        <a:bodyPr/>
        <a:lstStyle/>
        <a:p>
          <a:endParaRPr lang="en-US"/>
        </a:p>
      </dgm:t>
    </dgm:pt>
    <dgm:pt modelId="{FCE789B1-7127-4ECA-AC6C-D6DE6E3E55FF}" type="sibTrans" cxnId="{31F1A4CE-936A-476B-9D81-6F27C80DE839}">
      <dgm:prSet/>
      <dgm:spPr/>
      <dgm:t>
        <a:bodyPr/>
        <a:lstStyle/>
        <a:p>
          <a:endParaRPr lang="en-US"/>
        </a:p>
      </dgm:t>
    </dgm:pt>
    <dgm:pt modelId="{44999E71-8CEC-4F53-9A33-59E53E59E382}" type="pres">
      <dgm:prSet presAssocID="{69B47222-468B-45FF-ABA3-DE6F3B9468AC}" presName="Name0" presStyleCnt="0">
        <dgm:presLayoutVars>
          <dgm:chPref val="1"/>
          <dgm:dir/>
          <dgm:animOne val="branch"/>
          <dgm:animLvl val="lvl"/>
          <dgm:resizeHandles val="exact"/>
        </dgm:presLayoutVars>
      </dgm:prSet>
      <dgm:spPr/>
      <dgm:t>
        <a:bodyPr/>
        <a:lstStyle/>
        <a:p>
          <a:endParaRPr lang="tr-TR"/>
        </a:p>
      </dgm:t>
    </dgm:pt>
    <dgm:pt modelId="{4DA231BE-6B91-440D-9675-3ABAE26C0AC1}" type="pres">
      <dgm:prSet presAssocID="{CF685DE5-FC03-48AC-A2C5-6A1599DE7509}" presName="root1" presStyleCnt="0"/>
      <dgm:spPr/>
    </dgm:pt>
    <dgm:pt modelId="{B104041F-5D50-470C-9A92-5C0616504B37}" type="pres">
      <dgm:prSet presAssocID="{CF685DE5-FC03-48AC-A2C5-6A1599DE7509}" presName="LevelOneTextNode" presStyleLbl="node0" presStyleIdx="0" presStyleCnt="1">
        <dgm:presLayoutVars>
          <dgm:chPref val="3"/>
        </dgm:presLayoutVars>
      </dgm:prSet>
      <dgm:spPr/>
      <dgm:t>
        <a:bodyPr/>
        <a:lstStyle/>
        <a:p>
          <a:endParaRPr lang="tr-TR"/>
        </a:p>
      </dgm:t>
    </dgm:pt>
    <dgm:pt modelId="{CC172181-7282-4E1F-9440-160D3DA1B8DF}" type="pres">
      <dgm:prSet presAssocID="{CF685DE5-FC03-48AC-A2C5-6A1599DE7509}" presName="level2hierChild" presStyleCnt="0"/>
      <dgm:spPr/>
    </dgm:pt>
    <dgm:pt modelId="{F1186743-D5B1-4783-B798-E368AA65DB81}" type="pres">
      <dgm:prSet presAssocID="{FA49EFF5-BB7D-4113-B73F-34F96889F084}" presName="conn2-1" presStyleLbl="parChTrans1D2" presStyleIdx="0" presStyleCnt="2"/>
      <dgm:spPr/>
      <dgm:t>
        <a:bodyPr/>
        <a:lstStyle/>
        <a:p>
          <a:endParaRPr lang="tr-TR"/>
        </a:p>
      </dgm:t>
    </dgm:pt>
    <dgm:pt modelId="{ABE56FCA-1A6A-47E8-9217-772021426D9C}" type="pres">
      <dgm:prSet presAssocID="{FA49EFF5-BB7D-4113-B73F-34F96889F084}" presName="connTx" presStyleLbl="parChTrans1D2" presStyleIdx="0" presStyleCnt="2"/>
      <dgm:spPr/>
      <dgm:t>
        <a:bodyPr/>
        <a:lstStyle/>
        <a:p>
          <a:endParaRPr lang="tr-TR"/>
        </a:p>
      </dgm:t>
    </dgm:pt>
    <dgm:pt modelId="{0DE33AB5-4476-4242-8598-239CC19DDB34}" type="pres">
      <dgm:prSet presAssocID="{800BA513-DE93-4F61-99CE-DC6D21CCFA8D}" presName="root2" presStyleCnt="0"/>
      <dgm:spPr/>
    </dgm:pt>
    <dgm:pt modelId="{968DEFA1-2837-40C1-8706-00D88A4E379A}" type="pres">
      <dgm:prSet presAssocID="{800BA513-DE93-4F61-99CE-DC6D21CCFA8D}" presName="LevelTwoTextNode" presStyleLbl="node2" presStyleIdx="0" presStyleCnt="2">
        <dgm:presLayoutVars>
          <dgm:chPref val="3"/>
        </dgm:presLayoutVars>
      </dgm:prSet>
      <dgm:spPr/>
      <dgm:t>
        <a:bodyPr/>
        <a:lstStyle/>
        <a:p>
          <a:endParaRPr lang="tr-TR"/>
        </a:p>
      </dgm:t>
    </dgm:pt>
    <dgm:pt modelId="{6A3463E7-9C4D-4ACB-9DD2-B1DC377C8D6F}" type="pres">
      <dgm:prSet presAssocID="{800BA513-DE93-4F61-99CE-DC6D21CCFA8D}" presName="level3hierChild" presStyleCnt="0"/>
      <dgm:spPr/>
    </dgm:pt>
    <dgm:pt modelId="{205161F9-931E-476D-85E1-33A70757B03B}" type="pres">
      <dgm:prSet presAssocID="{2561FD6C-CD5B-4758-A7E9-CE86AEFB29E8}" presName="conn2-1" presStyleLbl="parChTrans1D3" presStyleIdx="0" presStyleCnt="2"/>
      <dgm:spPr/>
      <dgm:t>
        <a:bodyPr/>
        <a:lstStyle/>
        <a:p>
          <a:endParaRPr lang="tr-TR"/>
        </a:p>
      </dgm:t>
    </dgm:pt>
    <dgm:pt modelId="{29727622-0648-49AF-A783-2F2C5C8E0D14}" type="pres">
      <dgm:prSet presAssocID="{2561FD6C-CD5B-4758-A7E9-CE86AEFB29E8}" presName="connTx" presStyleLbl="parChTrans1D3" presStyleIdx="0" presStyleCnt="2"/>
      <dgm:spPr/>
      <dgm:t>
        <a:bodyPr/>
        <a:lstStyle/>
        <a:p>
          <a:endParaRPr lang="tr-TR"/>
        </a:p>
      </dgm:t>
    </dgm:pt>
    <dgm:pt modelId="{AA8B1985-5432-4087-B313-9F4C2C5B7D76}" type="pres">
      <dgm:prSet presAssocID="{A5DC92B1-767B-42B0-9753-5DF4D98ACF3A}" presName="root2" presStyleCnt="0"/>
      <dgm:spPr/>
    </dgm:pt>
    <dgm:pt modelId="{6B1AB370-DB20-419E-B284-0FC725C0FCA6}" type="pres">
      <dgm:prSet presAssocID="{A5DC92B1-767B-42B0-9753-5DF4D98ACF3A}" presName="LevelTwoTextNode" presStyleLbl="node3" presStyleIdx="0" presStyleCnt="2">
        <dgm:presLayoutVars>
          <dgm:chPref val="3"/>
        </dgm:presLayoutVars>
      </dgm:prSet>
      <dgm:spPr/>
      <dgm:t>
        <a:bodyPr/>
        <a:lstStyle/>
        <a:p>
          <a:endParaRPr lang="tr-TR"/>
        </a:p>
      </dgm:t>
    </dgm:pt>
    <dgm:pt modelId="{903903E0-7C10-46D6-A4F0-68EF186EB377}" type="pres">
      <dgm:prSet presAssocID="{A5DC92B1-767B-42B0-9753-5DF4D98ACF3A}" presName="level3hierChild" presStyleCnt="0"/>
      <dgm:spPr/>
    </dgm:pt>
    <dgm:pt modelId="{8C458751-CE46-43DD-AA84-38C82E7DA355}" type="pres">
      <dgm:prSet presAssocID="{35C07547-337A-4C3A-8D7C-D7862899424E}" presName="conn2-1" presStyleLbl="parChTrans1D4" presStyleIdx="0" presStyleCnt="4"/>
      <dgm:spPr/>
      <dgm:t>
        <a:bodyPr/>
        <a:lstStyle/>
        <a:p>
          <a:endParaRPr lang="tr-TR"/>
        </a:p>
      </dgm:t>
    </dgm:pt>
    <dgm:pt modelId="{944895F5-6543-4214-8633-AEAFE60FC198}" type="pres">
      <dgm:prSet presAssocID="{35C07547-337A-4C3A-8D7C-D7862899424E}" presName="connTx" presStyleLbl="parChTrans1D4" presStyleIdx="0" presStyleCnt="4"/>
      <dgm:spPr/>
      <dgm:t>
        <a:bodyPr/>
        <a:lstStyle/>
        <a:p>
          <a:endParaRPr lang="tr-TR"/>
        </a:p>
      </dgm:t>
    </dgm:pt>
    <dgm:pt modelId="{D8CF4E94-73AC-43CC-9FA5-3246110387D9}" type="pres">
      <dgm:prSet presAssocID="{5BE51FFC-44B6-45D0-AA5D-534D843E1CAA}" presName="root2" presStyleCnt="0"/>
      <dgm:spPr/>
    </dgm:pt>
    <dgm:pt modelId="{36E7438B-6FEF-4B21-9888-11F9F284F0FA}" type="pres">
      <dgm:prSet presAssocID="{5BE51FFC-44B6-45D0-AA5D-534D843E1CAA}" presName="LevelTwoTextNode" presStyleLbl="node4" presStyleIdx="0" presStyleCnt="4">
        <dgm:presLayoutVars>
          <dgm:chPref val="3"/>
        </dgm:presLayoutVars>
      </dgm:prSet>
      <dgm:spPr/>
      <dgm:t>
        <a:bodyPr/>
        <a:lstStyle/>
        <a:p>
          <a:endParaRPr lang="tr-TR"/>
        </a:p>
      </dgm:t>
    </dgm:pt>
    <dgm:pt modelId="{6D047BD2-9737-42C8-9E69-2042EB524245}" type="pres">
      <dgm:prSet presAssocID="{5BE51FFC-44B6-45D0-AA5D-534D843E1CAA}" presName="level3hierChild" presStyleCnt="0"/>
      <dgm:spPr/>
    </dgm:pt>
    <dgm:pt modelId="{EB70A852-99DB-45EC-9C64-ABE074C5F712}" type="pres">
      <dgm:prSet presAssocID="{DA224C30-32F5-4F1D-BD90-33DE316DDCC2}" presName="conn2-1" presStyleLbl="parChTrans1D4" presStyleIdx="1" presStyleCnt="4"/>
      <dgm:spPr/>
      <dgm:t>
        <a:bodyPr/>
        <a:lstStyle/>
        <a:p>
          <a:endParaRPr lang="tr-TR"/>
        </a:p>
      </dgm:t>
    </dgm:pt>
    <dgm:pt modelId="{4C6A410A-5E62-48CC-8469-EBB694D436EC}" type="pres">
      <dgm:prSet presAssocID="{DA224C30-32F5-4F1D-BD90-33DE316DDCC2}" presName="connTx" presStyleLbl="parChTrans1D4" presStyleIdx="1" presStyleCnt="4"/>
      <dgm:spPr/>
      <dgm:t>
        <a:bodyPr/>
        <a:lstStyle/>
        <a:p>
          <a:endParaRPr lang="tr-TR"/>
        </a:p>
      </dgm:t>
    </dgm:pt>
    <dgm:pt modelId="{BD46EDBB-CD5F-40E3-AC42-8E95537AD029}" type="pres">
      <dgm:prSet presAssocID="{E612AE74-6E81-4F77-837C-0831AC381242}" presName="root2" presStyleCnt="0"/>
      <dgm:spPr/>
    </dgm:pt>
    <dgm:pt modelId="{343D450F-A5C3-4D98-B579-F257D49417CA}" type="pres">
      <dgm:prSet presAssocID="{E612AE74-6E81-4F77-837C-0831AC381242}" presName="LevelTwoTextNode" presStyleLbl="node4" presStyleIdx="1" presStyleCnt="4">
        <dgm:presLayoutVars>
          <dgm:chPref val="3"/>
        </dgm:presLayoutVars>
      </dgm:prSet>
      <dgm:spPr/>
      <dgm:t>
        <a:bodyPr/>
        <a:lstStyle/>
        <a:p>
          <a:endParaRPr lang="tr-TR"/>
        </a:p>
      </dgm:t>
    </dgm:pt>
    <dgm:pt modelId="{57322AC0-A18B-44E9-B77E-08C2E8D38850}" type="pres">
      <dgm:prSet presAssocID="{E612AE74-6E81-4F77-837C-0831AC381242}" presName="level3hierChild" presStyleCnt="0"/>
      <dgm:spPr/>
    </dgm:pt>
    <dgm:pt modelId="{66AD5E75-33AF-4EF8-8197-4A2828A4732F}" type="pres">
      <dgm:prSet presAssocID="{CD218F72-85A1-4144-A9B6-9DFD1CEA8C09}" presName="conn2-1" presStyleLbl="parChTrans1D2" presStyleIdx="1" presStyleCnt="2"/>
      <dgm:spPr/>
      <dgm:t>
        <a:bodyPr/>
        <a:lstStyle/>
        <a:p>
          <a:endParaRPr lang="tr-TR"/>
        </a:p>
      </dgm:t>
    </dgm:pt>
    <dgm:pt modelId="{782B1609-12F0-43B8-B9EB-723486F5A896}" type="pres">
      <dgm:prSet presAssocID="{CD218F72-85A1-4144-A9B6-9DFD1CEA8C09}" presName="connTx" presStyleLbl="parChTrans1D2" presStyleIdx="1" presStyleCnt="2"/>
      <dgm:spPr/>
      <dgm:t>
        <a:bodyPr/>
        <a:lstStyle/>
        <a:p>
          <a:endParaRPr lang="tr-TR"/>
        </a:p>
      </dgm:t>
    </dgm:pt>
    <dgm:pt modelId="{8CFA1BA8-0115-4F5A-81C2-335C2DD5EF85}" type="pres">
      <dgm:prSet presAssocID="{06753522-0113-4937-B4BC-863EBDEB09C1}" presName="root2" presStyleCnt="0"/>
      <dgm:spPr/>
    </dgm:pt>
    <dgm:pt modelId="{AA2A5263-06F3-484A-8A38-55181E5A67DC}" type="pres">
      <dgm:prSet presAssocID="{06753522-0113-4937-B4BC-863EBDEB09C1}" presName="LevelTwoTextNode" presStyleLbl="node2" presStyleIdx="1" presStyleCnt="2">
        <dgm:presLayoutVars>
          <dgm:chPref val="3"/>
        </dgm:presLayoutVars>
      </dgm:prSet>
      <dgm:spPr/>
      <dgm:t>
        <a:bodyPr/>
        <a:lstStyle/>
        <a:p>
          <a:endParaRPr lang="tr-TR"/>
        </a:p>
      </dgm:t>
    </dgm:pt>
    <dgm:pt modelId="{B7508AD5-3589-42E5-92A3-4205BEC15A22}" type="pres">
      <dgm:prSet presAssocID="{06753522-0113-4937-B4BC-863EBDEB09C1}" presName="level3hierChild" presStyleCnt="0"/>
      <dgm:spPr/>
    </dgm:pt>
    <dgm:pt modelId="{0FC05979-4066-46F7-A314-62B63AE1635E}" type="pres">
      <dgm:prSet presAssocID="{3EA6E666-9F6F-49DD-8E2F-45AED2718A49}" presName="conn2-1" presStyleLbl="parChTrans1D3" presStyleIdx="1" presStyleCnt="2"/>
      <dgm:spPr/>
      <dgm:t>
        <a:bodyPr/>
        <a:lstStyle/>
        <a:p>
          <a:endParaRPr lang="tr-TR"/>
        </a:p>
      </dgm:t>
    </dgm:pt>
    <dgm:pt modelId="{3F0BCA09-BBED-4930-A31A-6F4E0E593157}" type="pres">
      <dgm:prSet presAssocID="{3EA6E666-9F6F-49DD-8E2F-45AED2718A49}" presName="connTx" presStyleLbl="parChTrans1D3" presStyleIdx="1" presStyleCnt="2"/>
      <dgm:spPr/>
      <dgm:t>
        <a:bodyPr/>
        <a:lstStyle/>
        <a:p>
          <a:endParaRPr lang="tr-TR"/>
        </a:p>
      </dgm:t>
    </dgm:pt>
    <dgm:pt modelId="{A250DF70-3F7A-4D8E-9332-018FEE0932F1}" type="pres">
      <dgm:prSet presAssocID="{389DEC23-640D-4407-BE30-AF148EBA839E}" presName="root2" presStyleCnt="0"/>
      <dgm:spPr/>
    </dgm:pt>
    <dgm:pt modelId="{25F45D11-BF7E-4AEE-985C-046CF7430DDB}" type="pres">
      <dgm:prSet presAssocID="{389DEC23-640D-4407-BE30-AF148EBA839E}" presName="LevelTwoTextNode" presStyleLbl="node3" presStyleIdx="1" presStyleCnt="2">
        <dgm:presLayoutVars>
          <dgm:chPref val="3"/>
        </dgm:presLayoutVars>
      </dgm:prSet>
      <dgm:spPr/>
      <dgm:t>
        <a:bodyPr/>
        <a:lstStyle/>
        <a:p>
          <a:endParaRPr lang="tr-TR"/>
        </a:p>
      </dgm:t>
    </dgm:pt>
    <dgm:pt modelId="{B6BC3F9C-93E4-46B9-A3F0-F56B30C15105}" type="pres">
      <dgm:prSet presAssocID="{389DEC23-640D-4407-BE30-AF148EBA839E}" presName="level3hierChild" presStyleCnt="0"/>
      <dgm:spPr/>
    </dgm:pt>
    <dgm:pt modelId="{B10D4493-27F2-41E8-B22E-3AE83D60B5DE}" type="pres">
      <dgm:prSet presAssocID="{53853B27-EE09-45D4-80AD-42E838B973FE}" presName="conn2-1" presStyleLbl="parChTrans1D4" presStyleIdx="2" presStyleCnt="4"/>
      <dgm:spPr/>
      <dgm:t>
        <a:bodyPr/>
        <a:lstStyle/>
        <a:p>
          <a:endParaRPr lang="tr-TR"/>
        </a:p>
      </dgm:t>
    </dgm:pt>
    <dgm:pt modelId="{38D47770-5111-4F18-8A8C-6B66764DB239}" type="pres">
      <dgm:prSet presAssocID="{53853B27-EE09-45D4-80AD-42E838B973FE}" presName="connTx" presStyleLbl="parChTrans1D4" presStyleIdx="2" presStyleCnt="4"/>
      <dgm:spPr/>
      <dgm:t>
        <a:bodyPr/>
        <a:lstStyle/>
        <a:p>
          <a:endParaRPr lang="tr-TR"/>
        </a:p>
      </dgm:t>
    </dgm:pt>
    <dgm:pt modelId="{A6FCD400-0B44-4460-A88E-2539C0582ECC}" type="pres">
      <dgm:prSet presAssocID="{56CF3DC7-CECB-4E30-B0CA-B59EA6FD00AE}" presName="root2" presStyleCnt="0"/>
      <dgm:spPr/>
    </dgm:pt>
    <dgm:pt modelId="{A99F5A6F-FC07-4EE8-BE41-3669487177F8}" type="pres">
      <dgm:prSet presAssocID="{56CF3DC7-CECB-4E30-B0CA-B59EA6FD00AE}" presName="LevelTwoTextNode" presStyleLbl="node4" presStyleIdx="2" presStyleCnt="4">
        <dgm:presLayoutVars>
          <dgm:chPref val="3"/>
        </dgm:presLayoutVars>
      </dgm:prSet>
      <dgm:spPr/>
      <dgm:t>
        <a:bodyPr/>
        <a:lstStyle/>
        <a:p>
          <a:endParaRPr lang="tr-TR"/>
        </a:p>
      </dgm:t>
    </dgm:pt>
    <dgm:pt modelId="{976E13B2-CCE0-487E-BC27-FFE14A77002E}" type="pres">
      <dgm:prSet presAssocID="{56CF3DC7-CECB-4E30-B0CA-B59EA6FD00AE}" presName="level3hierChild" presStyleCnt="0"/>
      <dgm:spPr/>
    </dgm:pt>
    <dgm:pt modelId="{7CF30BCC-A89F-4D5F-B4A5-5237EFE91D54}" type="pres">
      <dgm:prSet presAssocID="{F8D37176-6843-4F85-ACFC-ACBDC647BE66}" presName="conn2-1" presStyleLbl="parChTrans1D4" presStyleIdx="3" presStyleCnt="4"/>
      <dgm:spPr/>
      <dgm:t>
        <a:bodyPr/>
        <a:lstStyle/>
        <a:p>
          <a:endParaRPr lang="tr-TR"/>
        </a:p>
      </dgm:t>
    </dgm:pt>
    <dgm:pt modelId="{78A9F0BA-EFBE-4E30-A48A-40DADF695232}" type="pres">
      <dgm:prSet presAssocID="{F8D37176-6843-4F85-ACFC-ACBDC647BE66}" presName="connTx" presStyleLbl="parChTrans1D4" presStyleIdx="3" presStyleCnt="4"/>
      <dgm:spPr/>
      <dgm:t>
        <a:bodyPr/>
        <a:lstStyle/>
        <a:p>
          <a:endParaRPr lang="tr-TR"/>
        </a:p>
      </dgm:t>
    </dgm:pt>
    <dgm:pt modelId="{B42E14A6-CAA4-4844-967A-9176C4FD52A3}" type="pres">
      <dgm:prSet presAssocID="{6B5E8343-445E-42DB-849F-816889009792}" presName="root2" presStyleCnt="0"/>
      <dgm:spPr/>
    </dgm:pt>
    <dgm:pt modelId="{AF8CC66D-67C8-404F-99B2-37BB112A20E1}" type="pres">
      <dgm:prSet presAssocID="{6B5E8343-445E-42DB-849F-816889009792}" presName="LevelTwoTextNode" presStyleLbl="node4" presStyleIdx="3" presStyleCnt="4">
        <dgm:presLayoutVars>
          <dgm:chPref val="3"/>
        </dgm:presLayoutVars>
      </dgm:prSet>
      <dgm:spPr/>
      <dgm:t>
        <a:bodyPr/>
        <a:lstStyle/>
        <a:p>
          <a:endParaRPr lang="tr-TR"/>
        </a:p>
      </dgm:t>
    </dgm:pt>
    <dgm:pt modelId="{C334E793-0E21-4B25-AD49-B79303A12473}" type="pres">
      <dgm:prSet presAssocID="{6B5E8343-445E-42DB-849F-816889009792}" presName="level3hierChild" presStyleCnt="0"/>
      <dgm:spPr/>
    </dgm:pt>
  </dgm:ptLst>
  <dgm:cxnLst>
    <dgm:cxn modelId="{FF9083C2-D931-4CAF-A8FA-0EFD31EE151C}" type="presOf" srcId="{3EA6E666-9F6F-49DD-8E2F-45AED2718A49}" destId="{0FC05979-4066-46F7-A314-62B63AE1635E}" srcOrd="0" destOrd="0" presId="urn:microsoft.com/office/officeart/2008/layout/HorizontalMultiLevelHierarchy"/>
    <dgm:cxn modelId="{36B6D26B-EB04-49F4-9E8B-B5D0EC7BF493}" srcId="{389DEC23-640D-4407-BE30-AF148EBA839E}" destId="{56CF3DC7-CECB-4E30-B0CA-B59EA6FD00AE}" srcOrd="0" destOrd="0" parTransId="{53853B27-EE09-45D4-80AD-42E838B973FE}" sibTransId="{B605E97E-CD3C-481C-805E-4388E93E56E4}"/>
    <dgm:cxn modelId="{EAED68C9-BA83-4096-8A70-7AFE340CAAAD}" srcId="{800BA513-DE93-4F61-99CE-DC6D21CCFA8D}" destId="{A5DC92B1-767B-42B0-9753-5DF4D98ACF3A}" srcOrd="0" destOrd="0" parTransId="{2561FD6C-CD5B-4758-A7E9-CE86AEFB29E8}" sibTransId="{6C286DF1-DD73-4091-82F3-9A59D638936C}"/>
    <dgm:cxn modelId="{B4FE496B-29EA-41CA-9138-F12746AE385B}" type="presOf" srcId="{6B5E8343-445E-42DB-849F-816889009792}" destId="{AF8CC66D-67C8-404F-99B2-37BB112A20E1}" srcOrd="0" destOrd="0" presId="urn:microsoft.com/office/officeart/2008/layout/HorizontalMultiLevelHierarchy"/>
    <dgm:cxn modelId="{DEAFC02F-4E4A-4651-BD56-64C455434789}" type="presOf" srcId="{2561FD6C-CD5B-4758-A7E9-CE86AEFB29E8}" destId="{205161F9-931E-476D-85E1-33A70757B03B}" srcOrd="0" destOrd="0" presId="urn:microsoft.com/office/officeart/2008/layout/HorizontalMultiLevelHierarchy"/>
    <dgm:cxn modelId="{A9142241-4F47-4BFC-847A-997AEA8CAED5}" srcId="{CF685DE5-FC03-48AC-A2C5-6A1599DE7509}" destId="{800BA513-DE93-4F61-99CE-DC6D21CCFA8D}" srcOrd="0" destOrd="0" parTransId="{FA49EFF5-BB7D-4113-B73F-34F96889F084}" sibTransId="{DF347A32-6DFA-4B0D-81F3-5938AC2676B2}"/>
    <dgm:cxn modelId="{8CC0135A-FB48-481E-A1DE-5C44DCCBF245}" type="presOf" srcId="{F8D37176-6843-4F85-ACFC-ACBDC647BE66}" destId="{78A9F0BA-EFBE-4E30-A48A-40DADF695232}" srcOrd="1" destOrd="0" presId="urn:microsoft.com/office/officeart/2008/layout/HorizontalMultiLevelHierarchy"/>
    <dgm:cxn modelId="{5833B0E4-AD07-478F-AC4C-3B43BAC0F67D}" type="presOf" srcId="{800BA513-DE93-4F61-99CE-DC6D21CCFA8D}" destId="{968DEFA1-2837-40C1-8706-00D88A4E379A}" srcOrd="0" destOrd="0" presId="urn:microsoft.com/office/officeart/2008/layout/HorizontalMultiLevelHierarchy"/>
    <dgm:cxn modelId="{4EA42CE6-3AA1-4ED4-AF1E-941CAD40A9E5}" type="presOf" srcId="{5BE51FFC-44B6-45D0-AA5D-534D843E1CAA}" destId="{36E7438B-6FEF-4B21-9888-11F9F284F0FA}" srcOrd="0" destOrd="0" presId="urn:microsoft.com/office/officeart/2008/layout/HorizontalMultiLevelHierarchy"/>
    <dgm:cxn modelId="{C33CF25C-D9D8-4157-A4E4-96168F5E1D23}" type="presOf" srcId="{CD218F72-85A1-4144-A9B6-9DFD1CEA8C09}" destId="{66AD5E75-33AF-4EF8-8197-4A2828A4732F}" srcOrd="0" destOrd="0" presId="urn:microsoft.com/office/officeart/2008/layout/HorizontalMultiLevelHierarchy"/>
    <dgm:cxn modelId="{B1B1AE7A-844E-4DA8-8D60-505AEE0B5896}" type="presOf" srcId="{06753522-0113-4937-B4BC-863EBDEB09C1}" destId="{AA2A5263-06F3-484A-8A38-55181E5A67DC}" srcOrd="0" destOrd="0" presId="urn:microsoft.com/office/officeart/2008/layout/HorizontalMultiLevelHierarchy"/>
    <dgm:cxn modelId="{C8038A28-BC57-4A51-93A9-33E338157F35}" type="presOf" srcId="{CD218F72-85A1-4144-A9B6-9DFD1CEA8C09}" destId="{782B1609-12F0-43B8-B9EB-723486F5A896}" srcOrd="1" destOrd="0" presId="urn:microsoft.com/office/officeart/2008/layout/HorizontalMultiLevelHierarchy"/>
    <dgm:cxn modelId="{144A76BA-407D-456E-BA8B-EDD24E3EBD03}" type="presOf" srcId="{A5DC92B1-767B-42B0-9753-5DF4D98ACF3A}" destId="{6B1AB370-DB20-419E-B284-0FC725C0FCA6}" srcOrd="0" destOrd="0" presId="urn:microsoft.com/office/officeart/2008/layout/HorizontalMultiLevelHierarchy"/>
    <dgm:cxn modelId="{5D0D06FA-354E-4564-8896-8C4040548A9E}" type="presOf" srcId="{FA49EFF5-BB7D-4113-B73F-34F96889F084}" destId="{ABE56FCA-1A6A-47E8-9217-772021426D9C}" srcOrd="1" destOrd="0" presId="urn:microsoft.com/office/officeart/2008/layout/HorizontalMultiLevelHierarchy"/>
    <dgm:cxn modelId="{D9E1E33F-88D1-477C-B6D2-8DAAEF692022}" type="presOf" srcId="{DA224C30-32F5-4F1D-BD90-33DE316DDCC2}" destId="{4C6A410A-5E62-48CC-8469-EBB694D436EC}" srcOrd="1" destOrd="0" presId="urn:microsoft.com/office/officeart/2008/layout/HorizontalMultiLevelHierarchy"/>
    <dgm:cxn modelId="{03227EE1-66A3-48D3-A561-01CE13AFC324}" type="presOf" srcId="{CF685DE5-FC03-48AC-A2C5-6A1599DE7509}" destId="{B104041F-5D50-470C-9A92-5C0616504B37}" srcOrd="0" destOrd="0" presId="urn:microsoft.com/office/officeart/2008/layout/HorizontalMultiLevelHierarchy"/>
    <dgm:cxn modelId="{84AC86C9-2D35-431A-ACDA-88F87836EE6A}" type="presOf" srcId="{389DEC23-640D-4407-BE30-AF148EBA839E}" destId="{25F45D11-BF7E-4AEE-985C-046CF7430DDB}" srcOrd="0" destOrd="0" presId="urn:microsoft.com/office/officeart/2008/layout/HorizontalMultiLevelHierarchy"/>
    <dgm:cxn modelId="{16E12B73-0E41-44F8-8152-32B8AE456F06}" type="presOf" srcId="{69B47222-468B-45FF-ABA3-DE6F3B9468AC}" destId="{44999E71-8CEC-4F53-9A33-59E53E59E382}" srcOrd="0" destOrd="0" presId="urn:microsoft.com/office/officeart/2008/layout/HorizontalMultiLevelHierarchy"/>
    <dgm:cxn modelId="{9CF026B1-CD67-4F43-BDAD-E2706EDE9820}" srcId="{69B47222-468B-45FF-ABA3-DE6F3B9468AC}" destId="{CF685DE5-FC03-48AC-A2C5-6A1599DE7509}" srcOrd="0" destOrd="0" parTransId="{737DD13F-BAD2-4E4B-AE14-C5ABB52715B6}" sibTransId="{4B341C82-91A8-4DA3-B274-A53F354336E5}"/>
    <dgm:cxn modelId="{9C119B76-20DA-4FCA-B954-6AE569ED9F26}" type="presOf" srcId="{F8D37176-6843-4F85-ACFC-ACBDC647BE66}" destId="{7CF30BCC-A89F-4D5F-B4A5-5237EFE91D54}" srcOrd="0" destOrd="0" presId="urn:microsoft.com/office/officeart/2008/layout/HorizontalMultiLevelHierarchy"/>
    <dgm:cxn modelId="{5380F708-DEFB-4F23-8082-A1046EE1292C}" type="presOf" srcId="{53853B27-EE09-45D4-80AD-42E838B973FE}" destId="{B10D4493-27F2-41E8-B22E-3AE83D60B5DE}" srcOrd="0" destOrd="0" presId="urn:microsoft.com/office/officeart/2008/layout/HorizontalMultiLevelHierarchy"/>
    <dgm:cxn modelId="{BBAD5143-2F42-47D7-89E4-41C8E34749E8}" type="presOf" srcId="{FA49EFF5-BB7D-4113-B73F-34F96889F084}" destId="{F1186743-D5B1-4783-B798-E368AA65DB81}" srcOrd="0" destOrd="0" presId="urn:microsoft.com/office/officeart/2008/layout/HorizontalMultiLevelHierarchy"/>
    <dgm:cxn modelId="{807F2C5B-C0B7-40C5-8C86-4AB572DD447A}" srcId="{A5DC92B1-767B-42B0-9753-5DF4D98ACF3A}" destId="{5BE51FFC-44B6-45D0-AA5D-534D843E1CAA}" srcOrd="0" destOrd="0" parTransId="{35C07547-337A-4C3A-8D7C-D7862899424E}" sibTransId="{2B90421F-99C7-4281-AD43-3EF626A2A9BD}"/>
    <dgm:cxn modelId="{BD7FBA74-D3B0-4DB0-9B6E-6EF52E85E404}" type="presOf" srcId="{DA224C30-32F5-4F1D-BD90-33DE316DDCC2}" destId="{EB70A852-99DB-45EC-9C64-ABE074C5F712}" srcOrd="0" destOrd="0" presId="urn:microsoft.com/office/officeart/2008/layout/HorizontalMultiLevelHierarchy"/>
    <dgm:cxn modelId="{31F1A4CE-936A-476B-9D81-6F27C80DE839}" srcId="{56CF3DC7-CECB-4E30-B0CA-B59EA6FD00AE}" destId="{6B5E8343-445E-42DB-849F-816889009792}" srcOrd="0" destOrd="0" parTransId="{F8D37176-6843-4F85-ACFC-ACBDC647BE66}" sibTransId="{FCE789B1-7127-4ECA-AC6C-D6DE6E3E55FF}"/>
    <dgm:cxn modelId="{6DA6BC21-79B3-4C9A-BB9C-0AF1AD0AA95A}" srcId="{06753522-0113-4937-B4BC-863EBDEB09C1}" destId="{389DEC23-640D-4407-BE30-AF148EBA839E}" srcOrd="0" destOrd="0" parTransId="{3EA6E666-9F6F-49DD-8E2F-45AED2718A49}" sibTransId="{B6EA3363-F03C-4C9F-A615-2A50124A7173}"/>
    <dgm:cxn modelId="{DD0F0DFF-4FFD-4D32-BEFA-4F2E6CCBD20A}" type="presOf" srcId="{56CF3DC7-CECB-4E30-B0CA-B59EA6FD00AE}" destId="{A99F5A6F-FC07-4EE8-BE41-3669487177F8}" srcOrd="0" destOrd="0" presId="urn:microsoft.com/office/officeart/2008/layout/HorizontalMultiLevelHierarchy"/>
    <dgm:cxn modelId="{CC32B3ED-4A9C-4BB3-AE28-0E4FF2F09835}" type="presOf" srcId="{35C07547-337A-4C3A-8D7C-D7862899424E}" destId="{944895F5-6543-4214-8633-AEAFE60FC198}" srcOrd="1" destOrd="0" presId="urn:microsoft.com/office/officeart/2008/layout/HorizontalMultiLevelHierarchy"/>
    <dgm:cxn modelId="{16C6B164-39A9-49F5-925F-837EBD56BA00}" type="presOf" srcId="{53853B27-EE09-45D4-80AD-42E838B973FE}" destId="{38D47770-5111-4F18-8A8C-6B66764DB239}" srcOrd="1" destOrd="0" presId="urn:microsoft.com/office/officeart/2008/layout/HorizontalMultiLevelHierarchy"/>
    <dgm:cxn modelId="{43B624A9-58C3-4307-A084-E4D6D7B4471F}" srcId="{CF685DE5-FC03-48AC-A2C5-6A1599DE7509}" destId="{06753522-0113-4937-B4BC-863EBDEB09C1}" srcOrd="1" destOrd="0" parTransId="{CD218F72-85A1-4144-A9B6-9DFD1CEA8C09}" sibTransId="{4BC0C2B9-7A82-41F3-A470-61C1711F8C17}"/>
    <dgm:cxn modelId="{A84F97D3-81DC-4DA7-B57C-F6BEBB268500}" srcId="{5BE51FFC-44B6-45D0-AA5D-534D843E1CAA}" destId="{E612AE74-6E81-4F77-837C-0831AC381242}" srcOrd="0" destOrd="0" parTransId="{DA224C30-32F5-4F1D-BD90-33DE316DDCC2}" sibTransId="{D4521EEB-43AD-4B08-90A7-02F6505659D7}"/>
    <dgm:cxn modelId="{7035AD07-0650-4ABA-A30D-E65F7CD4BBEA}" type="presOf" srcId="{3EA6E666-9F6F-49DD-8E2F-45AED2718A49}" destId="{3F0BCA09-BBED-4930-A31A-6F4E0E593157}" srcOrd="1" destOrd="0" presId="urn:microsoft.com/office/officeart/2008/layout/HorizontalMultiLevelHierarchy"/>
    <dgm:cxn modelId="{03714254-F08B-4B61-8E21-B9176836E31B}" type="presOf" srcId="{35C07547-337A-4C3A-8D7C-D7862899424E}" destId="{8C458751-CE46-43DD-AA84-38C82E7DA355}" srcOrd="0" destOrd="0" presId="urn:microsoft.com/office/officeart/2008/layout/HorizontalMultiLevelHierarchy"/>
    <dgm:cxn modelId="{E8975B91-1563-45DA-8BDD-F894DB043917}" type="presOf" srcId="{2561FD6C-CD5B-4758-A7E9-CE86AEFB29E8}" destId="{29727622-0648-49AF-A783-2F2C5C8E0D14}" srcOrd="1" destOrd="0" presId="urn:microsoft.com/office/officeart/2008/layout/HorizontalMultiLevelHierarchy"/>
    <dgm:cxn modelId="{6F166139-8D40-42D2-9341-8EE7CDC876B9}" type="presOf" srcId="{E612AE74-6E81-4F77-837C-0831AC381242}" destId="{343D450F-A5C3-4D98-B579-F257D49417CA}" srcOrd="0" destOrd="0" presId="urn:microsoft.com/office/officeart/2008/layout/HorizontalMultiLevelHierarchy"/>
    <dgm:cxn modelId="{36375B55-2347-47C2-9342-04131F831A5A}" type="presParOf" srcId="{44999E71-8CEC-4F53-9A33-59E53E59E382}" destId="{4DA231BE-6B91-440D-9675-3ABAE26C0AC1}" srcOrd="0" destOrd="0" presId="urn:microsoft.com/office/officeart/2008/layout/HorizontalMultiLevelHierarchy"/>
    <dgm:cxn modelId="{B32F1193-2930-4717-9D06-BCE0A812BEF3}" type="presParOf" srcId="{4DA231BE-6B91-440D-9675-3ABAE26C0AC1}" destId="{B104041F-5D50-470C-9A92-5C0616504B37}" srcOrd="0" destOrd="0" presId="urn:microsoft.com/office/officeart/2008/layout/HorizontalMultiLevelHierarchy"/>
    <dgm:cxn modelId="{6464B250-4E1F-4433-914C-6EE73F454EEC}" type="presParOf" srcId="{4DA231BE-6B91-440D-9675-3ABAE26C0AC1}" destId="{CC172181-7282-4E1F-9440-160D3DA1B8DF}" srcOrd="1" destOrd="0" presId="urn:microsoft.com/office/officeart/2008/layout/HorizontalMultiLevelHierarchy"/>
    <dgm:cxn modelId="{11EB0E8A-3E3D-4FC5-9812-B40A2964921F}" type="presParOf" srcId="{CC172181-7282-4E1F-9440-160D3DA1B8DF}" destId="{F1186743-D5B1-4783-B798-E368AA65DB81}" srcOrd="0" destOrd="0" presId="urn:microsoft.com/office/officeart/2008/layout/HorizontalMultiLevelHierarchy"/>
    <dgm:cxn modelId="{62D95DE4-6253-4987-949A-D0E250369F30}" type="presParOf" srcId="{F1186743-D5B1-4783-B798-E368AA65DB81}" destId="{ABE56FCA-1A6A-47E8-9217-772021426D9C}" srcOrd="0" destOrd="0" presId="urn:microsoft.com/office/officeart/2008/layout/HorizontalMultiLevelHierarchy"/>
    <dgm:cxn modelId="{28F50449-7540-40C8-A163-FF25DCC96A39}" type="presParOf" srcId="{CC172181-7282-4E1F-9440-160D3DA1B8DF}" destId="{0DE33AB5-4476-4242-8598-239CC19DDB34}" srcOrd="1" destOrd="0" presId="urn:microsoft.com/office/officeart/2008/layout/HorizontalMultiLevelHierarchy"/>
    <dgm:cxn modelId="{8ECF14D0-C3E4-45F1-8CAC-859B2758FDF6}" type="presParOf" srcId="{0DE33AB5-4476-4242-8598-239CC19DDB34}" destId="{968DEFA1-2837-40C1-8706-00D88A4E379A}" srcOrd="0" destOrd="0" presId="urn:microsoft.com/office/officeart/2008/layout/HorizontalMultiLevelHierarchy"/>
    <dgm:cxn modelId="{9E401168-1E77-40E5-9044-8EA2555AB39A}" type="presParOf" srcId="{0DE33AB5-4476-4242-8598-239CC19DDB34}" destId="{6A3463E7-9C4D-4ACB-9DD2-B1DC377C8D6F}" srcOrd="1" destOrd="0" presId="urn:microsoft.com/office/officeart/2008/layout/HorizontalMultiLevelHierarchy"/>
    <dgm:cxn modelId="{36459988-1157-451A-99E4-BF9452AC961B}" type="presParOf" srcId="{6A3463E7-9C4D-4ACB-9DD2-B1DC377C8D6F}" destId="{205161F9-931E-476D-85E1-33A70757B03B}" srcOrd="0" destOrd="0" presId="urn:microsoft.com/office/officeart/2008/layout/HorizontalMultiLevelHierarchy"/>
    <dgm:cxn modelId="{F50AF237-6C03-4CA0-B023-3475F1D14476}" type="presParOf" srcId="{205161F9-931E-476D-85E1-33A70757B03B}" destId="{29727622-0648-49AF-A783-2F2C5C8E0D14}" srcOrd="0" destOrd="0" presId="urn:microsoft.com/office/officeart/2008/layout/HorizontalMultiLevelHierarchy"/>
    <dgm:cxn modelId="{5AE1B08E-8A94-4A27-B84B-0273D8999B89}" type="presParOf" srcId="{6A3463E7-9C4D-4ACB-9DD2-B1DC377C8D6F}" destId="{AA8B1985-5432-4087-B313-9F4C2C5B7D76}" srcOrd="1" destOrd="0" presId="urn:microsoft.com/office/officeart/2008/layout/HorizontalMultiLevelHierarchy"/>
    <dgm:cxn modelId="{BD86AC5D-CC93-408F-99DD-0874DC2FDA4D}" type="presParOf" srcId="{AA8B1985-5432-4087-B313-9F4C2C5B7D76}" destId="{6B1AB370-DB20-419E-B284-0FC725C0FCA6}" srcOrd="0" destOrd="0" presId="urn:microsoft.com/office/officeart/2008/layout/HorizontalMultiLevelHierarchy"/>
    <dgm:cxn modelId="{AC381F50-5C26-4C58-A234-25486EF77F26}" type="presParOf" srcId="{AA8B1985-5432-4087-B313-9F4C2C5B7D76}" destId="{903903E0-7C10-46D6-A4F0-68EF186EB377}" srcOrd="1" destOrd="0" presId="urn:microsoft.com/office/officeart/2008/layout/HorizontalMultiLevelHierarchy"/>
    <dgm:cxn modelId="{98933DC9-C623-4CD8-8062-D4FE6CC4DD16}" type="presParOf" srcId="{903903E0-7C10-46D6-A4F0-68EF186EB377}" destId="{8C458751-CE46-43DD-AA84-38C82E7DA355}" srcOrd="0" destOrd="0" presId="urn:microsoft.com/office/officeart/2008/layout/HorizontalMultiLevelHierarchy"/>
    <dgm:cxn modelId="{E9881175-48E4-4E90-901B-7FB8C97B490D}" type="presParOf" srcId="{8C458751-CE46-43DD-AA84-38C82E7DA355}" destId="{944895F5-6543-4214-8633-AEAFE60FC198}" srcOrd="0" destOrd="0" presId="urn:microsoft.com/office/officeart/2008/layout/HorizontalMultiLevelHierarchy"/>
    <dgm:cxn modelId="{6B8916EC-5035-477F-AE80-4AC3735E008A}" type="presParOf" srcId="{903903E0-7C10-46D6-A4F0-68EF186EB377}" destId="{D8CF4E94-73AC-43CC-9FA5-3246110387D9}" srcOrd="1" destOrd="0" presId="urn:microsoft.com/office/officeart/2008/layout/HorizontalMultiLevelHierarchy"/>
    <dgm:cxn modelId="{F41BFA30-67F9-49D8-9D40-16AB5E9C45C0}" type="presParOf" srcId="{D8CF4E94-73AC-43CC-9FA5-3246110387D9}" destId="{36E7438B-6FEF-4B21-9888-11F9F284F0FA}" srcOrd="0" destOrd="0" presId="urn:microsoft.com/office/officeart/2008/layout/HorizontalMultiLevelHierarchy"/>
    <dgm:cxn modelId="{17AD3BF7-CC55-4B85-94BC-AF984C867BFB}" type="presParOf" srcId="{D8CF4E94-73AC-43CC-9FA5-3246110387D9}" destId="{6D047BD2-9737-42C8-9E69-2042EB524245}" srcOrd="1" destOrd="0" presId="urn:microsoft.com/office/officeart/2008/layout/HorizontalMultiLevelHierarchy"/>
    <dgm:cxn modelId="{B61D1FBB-A9A5-4D62-8C35-9AAAB300E206}" type="presParOf" srcId="{6D047BD2-9737-42C8-9E69-2042EB524245}" destId="{EB70A852-99DB-45EC-9C64-ABE074C5F712}" srcOrd="0" destOrd="0" presId="urn:microsoft.com/office/officeart/2008/layout/HorizontalMultiLevelHierarchy"/>
    <dgm:cxn modelId="{BE35F9BF-6005-4361-8984-8BF01FE91850}" type="presParOf" srcId="{EB70A852-99DB-45EC-9C64-ABE074C5F712}" destId="{4C6A410A-5E62-48CC-8469-EBB694D436EC}" srcOrd="0" destOrd="0" presId="urn:microsoft.com/office/officeart/2008/layout/HorizontalMultiLevelHierarchy"/>
    <dgm:cxn modelId="{D162B748-1470-4E5A-BE72-2782349CD512}" type="presParOf" srcId="{6D047BD2-9737-42C8-9E69-2042EB524245}" destId="{BD46EDBB-CD5F-40E3-AC42-8E95537AD029}" srcOrd="1" destOrd="0" presId="urn:microsoft.com/office/officeart/2008/layout/HorizontalMultiLevelHierarchy"/>
    <dgm:cxn modelId="{F1CBEDA7-CCD6-454E-A273-DDA2DD6F971D}" type="presParOf" srcId="{BD46EDBB-CD5F-40E3-AC42-8E95537AD029}" destId="{343D450F-A5C3-4D98-B579-F257D49417CA}" srcOrd="0" destOrd="0" presId="urn:microsoft.com/office/officeart/2008/layout/HorizontalMultiLevelHierarchy"/>
    <dgm:cxn modelId="{64B0EE0B-5D56-4D5B-B99D-BFFD9514F084}" type="presParOf" srcId="{BD46EDBB-CD5F-40E3-AC42-8E95537AD029}" destId="{57322AC0-A18B-44E9-B77E-08C2E8D38850}" srcOrd="1" destOrd="0" presId="urn:microsoft.com/office/officeart/2008/layout/HorizontalMultiLevelHierarchy"/>
    <dgm:cxn modelId="{7AD1C7ED-D47E-45C3-92C3-317541ED35BD}" type="presParOf" srcId="{CC172181-7282-4E1F-9440-160D3DA1B8DF}" destId="{66AD5E75-33AF-4EF8-8197-4A2828A4732F}" srcOrd="2" destOrd="0" presId="urn:microsoft.com/office/officeart/2008/layout/HorizontalMultiLevelHierarchy"/>
    <dgm:cxn modelId="{CC934FB7-A26A-4BCD-BCC0-960B375A2F99}" type="presParOf" srcId="{66AD5E75-33AF-4EF8-8197-4A2828A4732F}" destId="{782B1609-12F0-43B8-B9EB-723486F5A896}" srcOrd="0" destOrd="0" presId="urn:microsoft.com/office/officeart/2008/layout/HorizontalMultiLevelHierarchy"/>
    <dgm:cxn modelId="{74FBAA79-6940-4EA8-A4FD-A366360B897C}" type="presParOf" srcId="{CC172181-7282-4E1F-9440-160D3DA1B8DF}" destId="{8CFA1BA8-0115-4F5A-81C2-335C2DD5EF85}" srcOrd="3" destOrd="0" presId="urn:microsoft.com/office/officeart/2008/layout/HorizontalMultiLevelHierarchy"/>
    <dgm:cxn modelId="{F7B5158F-F37A-4C17-8527-9C241361C84A}" type="presParOf" srcId="{8CFA1BA8-0115-4F5A-81C2-335C2DD5EF85}" destId="{AA2A5263-06F3-484A-8A38-55181E5A67DC}" srcOrd="0" destOrd="0" presId="urn:microsoft.com/office/officeart/2008/layout/HorizontalMultiLevelHierarchy"/>
    <dgm:cxn modelId="{76CDD8A2-C514-4116-80CB-38422E86E174}" type="presParOf" srcId="{8CFA1BA8-0115-4F5A-81C2-335C2DD5EF85}" destId="{B7508AD5-3589-42E5-92A3-4205BEC15A22}" srcOrd="1" destOrd="0" presId="urn:microsoft.com/office/officeart/2008/layout/HorizontalMultiLevelHierarchy"/>
    <dgm:cxn modelId="{4229DF19-B517-4179-A93C-7C0C083B319D}" type="presParOf" srcId="{B7508AD5-3589-42E5-92A3-4205BEC15A22}" destId="{0FC05979-4066-46F7-A314-62B63AE1635E}" srcOrd="0" destOrd="0" presId="urn:microsoft.com/office/officeart/2008/layout/HorizontalMultiLevelHierarchy"/>
    <dgm:cxn modelId="{C18DCAD7-F750-411F-A5BF-FEB8497EAC39}" type="presParOf" srcId="{0FC05979-4066-46F7-A314-62B63AE1635E}" destId="{3F0BCA09-BBED-4930-A31A-6F4E0E593157}" srcOrd="0" destOrd="0" presId="urn:microsoft.com/office/officeart/2008/layout/HorizontalMultiLevelHierarchy"/>
    <dgm:cxn modelId="{9726123D-BF4F-4E11-9FCD-CDB3A181390A}" type="presParOf" srcId="{B7508AD5-3589-42E5-92A3-4205BEC15A22}" destId="{A250DF70-3F7A-4D8E-9332-018FEE0932F1}" srcOrd="1" destOrd="0" presId="urn:microsoft.com/office/officeart/2008/layout/HorizontalMultiLevelHierarchy"/>
    <dgm:cxn modelId="{E22E74E2-74F3-46CA-B83E-68F1FB5777EC}" type="presParOf" srcId="{A250DF70-3F7A-4D8E-9332-018FEE0932F1}" destId="{25F45D11-BF7E-4AEE-985C-046CF7430DDB}" srcOrd="0" destOrd="0" presId="urn:microsoft.com/office/officeart/2008/layout/HorizontalMultiLevelHierarchy"/>
    <dgm:cxn modelId="{FED6E5CB-EE1B-4F8D-8A02-CF16DFC1E678}" type="presParOf" srcId="{A250DF70-3F7A-4D8E-9332-018FEE0932F1}" destId="{B6BC3F9C-93E4-46B9-A3F0-F56B30C15105}" srcOrd="1" destOrd="0" presId="urn:microsoft.com/office/officeart/2008/layout/HorizontalMultiLevelHierarchy"/>
    <dgm:cxn modelId="{D2E9FCE7-0933-4A0D-956F-E1A1B0711DAD}" type="presParOf" srcId="{B6BC3F9C-93E4-46B9-A3F0-F56B30C15105}" destId="{B10D4493-27F2-41E8-B22E-3AE83D60B5DE}" srcOrd="0" destOrd="0" presId="urn:microsoft.com/office/officeart/2008/layout/HorizontalMultiLevelHierarchy"/>
    <dgm:cxn modelId="{4D935822-4EE1-4815-8632-14B923A97F63}" type="presParOf" srcId="{B10D4493-27F2-41E8-B22E-3AE83D60B5DE}" destId="{38D47770-5111-4F18-8A8C-6B66764DB239}" srcOrd="0" destOrd="0" presId="urn:microsoft.com/office/officeart/2008/layout/HorizontalMultiLevelHierarchy"/>
    <dgm:cxn modelId="{6F09E639-825E-48B2-9553-091D435F2B5A}" type="presParOf" srcId="{B6BC3F9C-93E4-46B9-A3F0-F56B30C15105}" destId="{A6FCD400-0B44-4460-A88E-2539C0582ECC}" srcOrd="1" destOrd="0" presId="urn:microsoft.com/office/officeart/2008/layout/HorizontalMultiLevelHierarchy"/>
    <dgm:cxn modelId="{2F49D501-9BE7-41F3-B0E8-730016E0AC4D}" type="presParOf" srcId="{A6FCD400-0B44-4460-A88E-2539C0582ECC}" destId="{A99F5A6F-FC07-4EE8-BE41-3669487177F8}" srcOrd="0" destOrd="0" presId="urn:microsoft.com/office/officeart/2008/layout/HorizontalMultiLevelHierarchy"/>
    <dgm:cxn modelId="{47E6458C-27FB-49CF-B4BA-3ABF5E722A24}" type="presParOf" srcId="{A6FCD400-0B44-4460-A88E-2539C0582ECC}" destId="{976E13B2-CCE0-487E-BC27-FFE14A77002E}" srcOrd="1" destOrd="0" presId="urn:microsoft.com/office/officeart/2008/layout/HorizontalMultiLevelHierarchy"/>
    <dgm:cxn modelId="{847C6E77-53B5-49CA-B906-7EF00A487550}" type="presParOf" srcId="{976E13B2-CCE0-487E-BC27-FFE14A77002E}" destId="{7CF30BCC-A89F-4D5F-B4A5-5237EFE91D54}" srcOrd="0" destOrd="0" presId="urn:microsoft.com/office/officeart/2008/layout/HorizontalMultiLevelHierarchy"/>
    <dgm:cxn modelId="{71F63C39-2DAF-44DC-BDF4-5560DC6C2AD0}" type="presParOf" srcId="{7CF30BCC-A89F-4D5F-B4A5-5237EFE91D54}" destId="{78A9F0BA-EFBE-4E30-A48A-40DADF695232}" srcOrd="0" destOrd="0" presId="urn:microsoft.com/office/officeart/2008/layout/HorizontalMultiLevelHierarchy"/>
    <dgm:cxn modelId="{EA03D6F2-4F7D-473F-9EA7-84697082EB06}" type="presParOf" srcId="{976E13B2-CCE0-487E-BC27-FFE14A77002E}" destId="{B42E14A6-CAA4-4844-967A-9176C4FD52A3}" srcOrd="1" destOrd="0" presId="urn:microsoft.com/office/officeart/2008/layout/HorizontalMultiLevelHierarchy"/>
    <dgm:cxn modelId="{47716F3C-8374-440F-8669-AED280058B5F}" type="presParOf" srcId="{B42E14A6-CAA4-4844-967A-9176C4FD52A3}" destId="{AF8CC66D-67C8-404F-99B2-37BB112A20E1}" srcOrd="0" destOrd="0" presId="urn:microsoft.com/office/officeart/2008/layout/HorizontalMultiLevelHierarchy"/>
    <dgm:cxn modelId="{E25C2B86-6082-4328-BCE3-0A9B2ED6B73B}" type="presParOf" srcId="{B42E14A6-CAA4-4844-967A-9176C4FD52A3}" destId="{C334E793-0E21-4B25-AD49-B79303A12473}"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F30BCC-A89F-4D5F-B4A5-5237EFE91D54}">
      <dsp:nvSpPr>
        <dsp:cNvPr id="0" name=""/>
        <dsp:cNvSpPr/>
      </dsp:nvSpPr>
      <dsp:spPr>
        <a:xfrm>
          <a:off x="8807549" y="3812742"/>
          <a:ext cx="450763" cy="91440"/>
        </a:xfrm>
        <a:custGeom>
          <a:avLst/>
          <a:gdLst/>
          <a:ahLst/>
          <a:cxnLst/>
          <a:rect l="0" t="0" r="0" b="0"/>
          <a:pathLst>
            <a:path>
              <a:moveTo>
                <a:pt x="0" y="45720"/>
              </a:moveTo>
              <a:lnTo>
                <a:pt x="450763" y="45720"/>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9021662" y="3847193"/>
        <a:ext cx="22538" cy="22538"/>
      </dsp:txXfrm>
    </dsp:sp>
    <dsp:sp modelId="{B10D4493-27F2-41E8-B22E-3AE83D60B5DE}">
      <dsp:nvSpPr>
        <dsp:cNvPr id="0" name=""/>
        <dsp:cNvSpPr/>
      </dsp:nvSpPr>
      <dsp:spPr>
        <a:xfrm>
          <a:off x="6102968" y="3812742"/>
          <a:ext cx="450763" cy="91440"/>
        </a:xfrm>
        <a:custGeom>
          <a:avLst/>
          <a:gdLst/>
          <a:ahLst/>
          <a:cxnLst/>
          <a:rect l="0" t="0" r="0" b="0"/>
          <a:pathLst>
            <a:path>
              <a:moveTo>
                <a:pt x="0" y="45720"/>
              </a:moveTo>
              <a:lnTo>
                <a:pt x="450763" y="45720"/>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317081" y="3847193"/>
        <a:ext cx="22538" cy="22538"/>
      </dsp:txXfrm>
    </dsp:sp>
    <dsp:sp modelId="{0FC05979-4066-46F7-A314-62B63AE1635E}">
      <dsp:nvSpPr>
        <dsp:cNvPr id="0" name=""/>
        <dsp:cNvSpPr/>
      </dsp:nvSpPr>
      <dsp:spPr>
        <a:xfrm>
          <a:off x="3398387" y="3812742"/>
          <a:ext cx="450763" cy="91440"/>
        </a:xfrm>
        <a:custGeom>
          <a:avLst/>
          <a:gdLst/>
          <a:ahLst/>
          <a:cxnLst/>
          <a:rect l="0" t="0" r="0" b="0"/>
          <a:pathLst>
            <a:path>
              <a:moveTo>
                <a:pt x="0" y="45720"/>
              </a:moveTo>
              <a:lnTo>
                <a:pt x="450763" y="45720"/>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612500" y="3847193"/>
        <a:ext cx="22538" cy="22538"/>
      </dsp:txXfrm>
    </dsp:sp>
    <dsp:sp modelId="{66AD5E75-33AF-4EF8-8197-4A2828A4732F}">
      <dsp:nvSpPr>
        <dsp:cNvPr id="0" name=""/>
        <dsp:cNvSpPr/>
      </dsp:nvSpPr>
      <dsp:spPr>
        <a:xfrm>
          <a:off x="693806" y="3429000"/>
          <a:ext cx="450763" cy="429462"/>
        </a:xfrm>
        <a:custGeom>
          <a:avLst/>
          <a:gdLst/>
          <a:ahLst/>
          <a:cxnLst/>
          <a:rect l="0" t="0" r="0" b="0"/>
          <a:pathLst>
            <a:path>
              <a:moveTo>
                <a:pt x="0" y="0"/>
              </a:moveTo>
              <a:lnTo>
                <a:pt x="225381" y="0"/>
              </a:lnTo>
              <a:lnTo>
                <a:pt x="225381" y="429462"/>
              </a:lnTo>
              <a:lnTo>
                <a:pt x="450763" y="429462"/>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903623" y="3628166"/>
        <a:ext cx="31129" cy="31129"/>
      </dsp:txXfrm>
    </dsp:sp>
    <dsp:sp modelId="{EB70A852-99DB-45EC-9C64-ABE074C5F712}">
      <dsp:nvSpPr>
        <dsp:cNvPr id="0" name=""/>
        <dsp:cNvSpPr/>
      </dsp:nvSpPr>
      <dsp:spPr>
        <a:xfrm>
          <a:off x="8807549" y="2953817"/>
          <a:ext cx="450763" cy="91440"/>
        </a:xfrm>
        <a:custGeom>
          <a:avLst/>
          <a:gdLst/>
          <a:ahLst/>
          <a:cxnLst/>
          <a:rect l="0" t="0" r="0" b="0"/>
          <a:pathLst>
            <a:path>
              <a:moveTo>
                <a:pt x="0" y="45720"/>
              </a:moveTo>
              <a:lnTo>
                <a:pt x="450763" y="45720"/>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9021662" y="2988268"/>
        <a:ext cx="22538" cy="22538"/>
      </dsp:txXfrm>
    </dsp:sp>
    <dsp:sp modelId="{8C458751-CE46-43DD-AA84-38C82E7DA355}">
      <dsp:nvSpPr>
        <dsp:cNvPr id="0" name=""/>
        <dsp:cNvSpPr/>
      </dsp:nvSpPr>
      <dsp:spPr>
        <a:xfrm>
          <a:off x="6102968" y="2953817"/>
          <a:ext cx="450763" cy="91440"/>
        </a:xfrm>
        <a:custGeom>
          <a:avLst/>
          <a:gdLst/>
          <a:ahLst/>
          <a:cxnLst/>
          <a:rect l="0" t="0" r="0" b="0"/>
          <a:pathLst>
            <a:path>
              <a:moveTo>
                <a:pt x="0" y="45720"/>
              </a:moveTo>
              <a:lnTo>
                <a:pt x="450763" y="45720"/>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317081" y="2988268"/>
        <a:ext cx="22538" cy="22538"/>
      </dsp:txXfrm>
    </dsp:sp>
    <dsp:sp modelId="{205161F9-931E-476D-85E1-33A70757B03B}">
      <dsp:nvSpPr>
        <dsp:cNvPr id="0" name=""/>
        <dsp:cNvSpPr/>
      </dsp:nvSpPr>
      <dsp:spPr>
        <a:xfrm>
          <a:off x="3398387" y="2953817"/>
          <a:ext cx="450763" cy="91440"/>
        </a:xfrm>
        <a:custGeom>
          <a:avLst/>
          <a:gdLst/>
          <a:ahLst/>
          <a:cxnLst/>
          <a:rect l="0" t="0" r="0" b="0"/>
          <a:pathLst>
            <a:path>
              <a:moveTo>
                <a:pt x="0" y="45720"/>
              </a:moveTo>
              <a:lnTo>
                <a:pt x="450763" y="45720"/>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612500" y="2988268"/>
        <a:ext cx="22538" cy="22538"/>
      </dsp:txXfrm>
    </dsp:sp>
    <dsp:sp modelId="{F1186743-D5B1-4783-B798-E368AA65DB81}">
      <dsp:nvSpPr>
        <dsp:cNvPr id="0" name=""/>
        <dsp:cNvSpPr/>
      </dsp:nvSpPr>
      <dsp:spPr>
        <a:xfrm>
          <a:off x="693806" y="2999537"/>
          <a:ext cx="450763" cy="429462"/>
        </a:xfrm>
        <a:custGeom>
          <a:avLst/>
          <a:gdLst/>
          <a:ahLst/>
          <a:cxnLst/>
          <a:rect l="0" t="0" r="0" b="0"/>
          <a:pathLst>
            <a:path>
              <a:moveTo>
                <a:pt x="0" y="429462"/>
              </a:moveTo>
              <a:lnTo>
                <a:pt x="225381" y="429462"/>
              </a:lnTo>
              <a:lnTo>
                <a:pt x="225381" y="0"/>
              </a:lnTo>
              <a:lnTo>
                <a:pt x="450763" y="0"/>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903623" y="3198704"/>
        <a:ext cx="31129" cy="31129"/>
      </dsp:txXfrm>
    </dsp:sp>
    <dsp:sp modelId="{B104041F-5D50-470C-9A92-5C0616504B37}">
      <dsp:nvSpPr>
        <dsp:cNvPr id="0" name=""/>
        <dsp:cNvSpPr/>
      </dsp:nvSpPr>
      <dsp:spPr>
        <a:xfrm rot="16200000">
          <a:off x="-1458024" y="3085430"/>
          <a:ext cx="3616523" cy="68713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buNone/>
          </a:pPr>
          <a:r>
            <a:rPr lang="en-US" sz="1200" b="1" kern="1200" dirty="0" err="1"/>
            <a:t>Yüz</a:t>
          </a:r>
          <a:r>
            <a:rPr lang="en-US" sz="1200" b="1" kern="1200" dirty="0"/>
            <a:t> </a:t>
          </a:r>
          <a:r>
            <a:rPr lang="en-US" sz="1200" b="1" kern="1200" dirty="0" err="1"/>
            <a:t>Yüze</a:t>
          </a:r>
          <a:r>
            <a:rPr lang="en-US" sz="1200" b="1" kern="1200" dirty="0"/>
            <a:t> </a:t>
          </a:r>
          <a:r>
            <a:rPr lang="en-US" sz="1200" b="1" kern="1200" dirty="0" err="1"/>
            <a:t>Sınav</a:t>
          </a:r>
          <a:r>
            <a:rPr lang="en-US" sz="1200" b="1" kern="1200" dirty="0"/>
            <a:t> </a:t>
          </a:r>
          <a:r>
            <a:rPr lang="en-US" sz="1200" b="1" kern="1200" dirty="0" err="1"/>
            <a:t>Öncesi</a:t>
          </a:r>
          <a:r>
            <a:rPr lang="en-US" sz="1200" b="1" kern="1200" dirty="0"/>
            <a:t> </a:t>
          </a:r>
          <a:r>
            <a:rPr lang="en-US" sz="1200" b="1" kern="1200" dirty="0" err="1"/>
            <a:t>Süreç</a:t>
          </a:r>
          <a:endParaRPr lang="en-US" sz="1200" b="1" kern="1200" dirty="0"/>
        </a:p>
      </dsp:txBody>
      <dsp:txXfrm>
        <a:off x="-1458024" y="3085430"/>
        <a:ext cx="3616523" cy="687139"/>
      </dsp:txXfrm>
    </dsp:sp>
    <dsp:sp modelId="{968DEFA1-2837-40C1-8706-00D88A4E379A}">
      <dsp:nvSpPr>
        <dsp:cNvPr id="0" name=""/>
        <dsp:cNvSpPr/>
      </dsp:nvSpPr>
      <dsp:spPr>
        <a:xfrm>
          <a:off x="1144570" y="2655968"/>
          <a:ext cx="2253817" cy="687139"/>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buNone/>
          </a:pPr>
          <a:r>
            <a:rPr lang="tr-TR" sz="1050" b="1" kern="1200" dirty="0"/>
            <a:t>A) </a:t>
          </a:r>
          <a:r>
            <a:rPr lang="en-US" sz="1050" b="1" kern="1200" dirty="0" err="1"/>
            <a:t>Sınav</a:t>
          </a:r>
          <a:r>
            <a:rPr lang="en-US" sz="1050" b="1" kern="1200" dirty="0"/>
            <a:t> </a:t>
          </a:r>
          <a:r>
            <a:rPr lang="en-US" sz="1050" b="1" kern="1200" dirty="0" err="1"/>
            <a:t>Sorularının</a:t>
          </a:r>
          <a:r>
            <a:rPr lang="en-US" sz="1050" b="1" kern="1200" dirty="0"/>
            <a:t> </a:t>
          </a:r>
          <a:r>
            <a:rPr lang="en-US" sz="1050" b="1" kern="1200" dirty="0" err="1"/>
            <a:t>Hazırlanması</a:t>
          </a:r>
          <a:r>
            <a:rPr lang="tr-TR" sz="1050" b="1" kern="1200" dirty="0"/>
            <a:t>:</a:t>
          </a:r>
          <a:endParaRPr lang="en-US" sz="1050" b="1" kern="1200" dirty="0"/>
        </a:p>
      </dsp:txBody>
      <dsp:txXfrm>
        <a:off x="1144570" y="2655968"/>
        <a:ext cx="2253817" cy="687139"/>
      </dsp:txXfrm>
    </dsp:sp>
    <dsp:sp modelId="{6B1AB370-DB20-419E-B284-0FC725C0FCA6}">
      <dsp:nvSpPr>
        <dsp:cNvPr id="0" name=""/>
        <dsp:cNvSpPr/>
      </dsp:nvSpPr>
      <dsp:spPr>
        <a:xfrm>
          <a:off x="3849151" y="2655968"/>
          <a:ext cx="2253817" cy="687139"/>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buNone/>
          </a:pPr>
          <a:r>
            <a:rPr lang="tr-TR" sz="1000" kern="1200" dirty="0"/>
            <a:t>Sınav Planının Hazırlanması</a:t>
          </a:r>
          <a:endParaRPr lang="en-US" sz="1000" kern="1200" dirty="0"/>
        </a:p>
      </dsp:txBody>
      <dsp:txXfrm>
        <a:off x="3849151" y="2655968"/>
        <a:ext cx="2253817" cy="687139"/>
      </dsp:txXfrm>
    </dsp:sp>
    <dsp:sp modelId="{36E7438B-6FEF-4B21-9888-11F9F284F0FA}">
      <dsp:nvSpPr>
        <dsp:cNvPr id="0" name=""/>
        <dsp:cNvSpPr/>
      </dsp:nvSpPr>
      <dsp:spPr>
        <a:xfrm>
          <a:off x="6553732" y="2655968"/>
          <a:ext cx="2253817" cy="687139"/>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buNone/>
          </a:pPr>
          <a:r>
            <a:rPr lang="tr-TR" sz="1000" kern="1200" dirty="0"/>
            <a:t>Soruların hazırlanması (2 hafta önce</a:t>
          </a:r>
          <a:r>
            <a:rPr lang="tr-TR" sz="1000" kern="1200" dirty="0" smtClean="0"/>
            <a:t>)</a:t>
          </a:r>
          <a:endParaRPr lang="en-US" sz="1000" kern="1200" dirty="0"/>
        </a:p>
      </dsp:txBody>
      <dsp:txXfrm>
        <a:off x="6553732" y="2655968"/>
        <a:ext cx="2253817" cy="687139"/>
      </dsp:txXfrm>
    </dsp:sp>
    <dsp:sp modelId="{343D450F-A5C3-4D98-B579-F257D49417CA}">
      <dsp:nvSpPr>
        <dsp:cNvPr id="0" name=""/>
        <dsp:cNvSpPr/>
      </dsp:nvSpPr>
      <dsp:spPr>
        <a:xfrm>
          <a:off x="9258313" y="2655968"/>
          <a:ext cx="2253817" cy="687139"/>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buNone/>
          </a:pPr>
          <a:r>
            <a:rPr lang="tr-TR" sz="1000" kern="1200" dirty="0"/>
            <a:t>Soruların basılması ve sınav evraklarının sınav gününe kadar saklanması</a:t>
          </a:r>
        </a:p>
      </dsp:txBody>
      <dsp:txXfrm>
        <a:off x="9258313" y="2655968"/>
        <a:ext cx="2253817" cy="687139"/>
      </dsp:txXfrm>
    </dsp:sp>
    <dsp:sp modelId="{AA2A5263-06F3-484A-8A38-55181E5A67DC}">
      <dsp:nvSpPr>
        <dsp:cNvPr id="0" name=""/>
        <dsp:cNvSpPr/>
      </dsp:nvSpPr>
      <dsp:spPr>
        <a:xfrm>
          <a:off x="1144570" y="3514892"/>
          <a:ext cx="2253817" cy="687139"/>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buNone/>
          </a:pPr>
          <a:r>
            <a:rPr lang="tr-TR" sz="1050" b="1" kern="1200" dirty="0"/>
            <a:t>B) </a:t>
          </a:r>
          <a:r>
            <a:rPr lang="en-US" sz="1050" b="1" kern="1200" dirty="0" err="1"/>
            <a:t>Sınav</a:t>
          </a:r>
          <a:r>
            <a:rPr lang="en-US" sz="1050" b="1" kern="1200" dirty="0"/>
            <a:t> </a:t>
          </a:r>
          <a:r>
            <a:rPr lang="en-US" sz="1050" b="1" kern="1200" dirty="0" err="1"/>
            <a:t>Çizelgesi</a:t>
          </a:r>
          <a:r>
            <a:rPr lang="en-US" sz="1050" b="1" kern="1200" dirty="0"/>
            <a:t> </a:t>
          </a:r>
          <a:r>
            <a:rPr lang="en-US" sz="1050" b="1" kern="1200" dirty="0" err="1"/>
            <a:t>ve</a:t>
          </a:r>
          <a:r>
            <a:rPr lang="en-US" sz="1050" b="1" kern="1200" dirty="0"/>
            <a:t> </a:t>
          </a:r>
          <a:r>
            <a:rPr lang="en-US" sz="1050" b="1" kern="1200" dirty="0" err="1"/>
            <a:t>Tutanakların</a:t>
          </a:r>
          <a:r>
            <a:rPr lang="en-US" sz="1050" b="1" kern="1200" dirty="0"/>
            <a:t> </a:t>
          </a:r>
          <a:r>
            <a:rPr lang="en-US" sz="1050" b="1" kern="1200" dirty="0" err="1"/>
            <a:t>Hazırlanması</a:t>
          </a:r>
          <a:r>
            <a:rPr lang="tr-TR" sz="1050" b="1" kern="1200" dirty="0"/>
            <a:t>:</a:t>
          </a:r>
          <a:endParaRPr lang="en-US" sz="1050" b="1" kern="1200" dirty="0"/>
        </a:p>
      </dsp:txBody>
      <dsp:txXfrm>
        <a:off x="1144570" y="3514892"/>
        <a:ext cx="2253817" cy="687139"/>
      </dsp:txXfrm>
    </dsp:sp>
    <dsp:sp modelId="{25F45D11-BF7E-4AEE-985C-046CF7430DDB}">
      <dsp:nvSpPr>
        <dsp:cNvPr id="0" name=""/>
        <dsp:cNvSpPr/>
      </dsp:nvSpPr>
      <dsp:spPr>
        <a:xfrm>
          <a:off x="3849151" y="3514892"/>
          <a:ext cx="2253817" cy="687139"/>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buNone/>
          </a:pPr>
          <a:r>
            <a:rPr lang="tr-TR" sz="1000" kern="1200" dirty="0"/>
            <a:t>Sınav bilgilerinin OBİS üzerinden tanımlanması</a:t>
          </a:r>
          <a:endParaRPr lang="en-US" sz="1000" kern="1200" dirty="0"/>
        </a:p>
      </dsp:txBody>
      <dsp:txXfrm>
        <a:off x="3849151" y="3514892"/>
        <a:ext cx="2253817" cy="687139"/>
      </dsp:txXfrm>
    </dsp:sp>
    <dsp:sp modelId="{A99F5A6F-FC07-4EE8-BE41-3669487177F8}">
      <dsp:nvSpPr>
        <dsp:cNvPr id="0" name=""/>
        <dsp:cNvSpPr/>
      </dsp:nvSpPr>
      <dsp:spPr>
        <a:xfrm>
          <a:off x="6553732" y="3514892"/>
          <a:ext cx="2253817" cy="687139"/>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buNone/>
          </a:pPr>
          <a:r>
            <a:rPr lang="tr-TR" sz="1000" kern="1200" dirty="0"/>
            <a:t>Sınav tutanaklarının hazırlanması</a:t>
          </a:r>
          <a:endParaRPr lang="en-US" sz="1000" kern="1200" dirty="0"/>
        </a:p>
      </dsp:txBody>
      <dsp:txXfrm>
        <a:off x="6553732" y="3514892"/>
        <a:ext cx="2253817" cy="687139"/>
      </dsp:txXfrm>
    </dsp:sp>
    <dsp:sp modelId="{AF8CC66D-67C8-404F-99B2-37BB112A20E1}">
      <dsp:nvSpPr>
        <dsp:cNvPr id="0" name=""/>
        <dsp:cNvSpPr/>
      </dsp:nvSpPr>
      <dsp:spPr>
        <a:xfrm>
          <a:off x="9258313" y="3514892"/>
          <a:ext cx="2253817" cy="687139"/>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buNone/>
          </a:pPr>
          <a:r>
            <a:rPr lang="tr-TR" sz="1000" kern="1200" dirty="0"/>
            <a:t>Sınav tutanaklarının teslim alınması</a:t>
          </a:r>
          <a:endParaRPr lang="en-US" sz="1000" kern="1200" dirty="0"/>
        </a:p>
      </dsp:txBody>
      <dsp:txXfrm>
        <a:off x="9258313" y="3514892"/>
        <a:ext cx="2253817" cy="687139"/>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49488B-4D26-4541-B52B-D1AB16205626}" type="datetimeFigureOut">
              <a:rPr lang="en-US" smtClean="0"/>
              <a:t>11/16/2025</a:t>
            </a:fld>
            <a:endParaRPr lang="en-US"/>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918F8A-AB92-4EC3-9206-16F2A8BF5C42}" type="slidenum">
              <a:rPr lang="en-US" smtClean="0"/>
              <a:t>‹#›</a:t>
            </a:fld>
            <a:endParaRPr lang="en-US"/>
          </a:p>
        </p:txBody>
      </p:sp>
    </p:spTree>
    <p:extLst>
      <p:ext uri="{BB962C8B-B14F-4D97-AF65-F5344CB8AC3E}">
        <p14:creationId xmlns:p14="http://schemas.microsoft.com/office/powerpoint/2010/main" val="3366891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45E9D3EF-FCE7-46DA-84FF-5E20126F2A21}" type="datetime1">
              <a:rPr lang="tr-TR" smtClean="0"/>
              <a:t>16.11.2025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23720BD-EA6B-4B28-A92F-5CA2C4AFE6FF}"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412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5E0FE89-F3B5-4D0B-9EC2-26C3482BDFCD}" type="datetime1">
              <a:rPr lang="tr-TR" smtClean="0"/>
              <a:t>16.11.2025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23720BD-EA6B-4B28-A92F-5CA2C4AFE6FF}" type="slidenum">
              <a:rPr lang="tr-TR" smtClean="0"/>
              <a:t>‹#›</a:t>
            </a:fld>
            <a:endParaRPr lang="tr-TR"/>
          </a:p>
        </p:txBody>
      </p:sp>
    </p:spTree>
    <p:extLst>
      <p:ext uri="{BB962C8B-B14F-4D97-AF65-F5344CB8AC3E}">
        <p14:creationId xmlns:p14="http://schemas.microsoft.com/office/powerpoint/2010/main" val="3853743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E3B49FF9-00F9-47D1-A577-BEC6E30D98E4}" type="datetime1">
              <a:rPr lang="tr-TR" smtClean="0"/>
              <a:t>16.11.2025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23720BD-EA6B-4B28-A92F-5CA2C4AFE6FF}" type="slidenum">
              <a:rPr lang="tr-TR" smtClean="0"/>
              <a:t>‹#›</a:t>
            </a:fld>
            <a:endParaRPr lang="tr-TR"/>
          </a:p>
        </p:txBody>
      </p:sp>
    </p:spTree>
    <p:extLst>
      <p:ext uri="{BB962C8B-B14F-4D97-AF65-F5344CB8AC3E}">
        <p14:creationId xmlns:p14="http://schemas.microsoft.com/office/powerpoint/2010/main" val="3668267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F392E1D8-FB97-4848-A7FD-BDE52AF3B98C}" type="datetime1">
              <a:rPr lang="tr-TR" smtClean="0"/>
              <a:t>16.11.2025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23720BD-EA6B-4B28-A92F-5CA2C4AFE6FF}" type="slidenum">
              <a:rPr lang="tr-TR" smtClean="0"/>
              <a:t>‹#›</a:t>
            </a:fld>
            <a:endParaRPr lang="tr-TR"/>
          </a:p>
        </p:txBody>
      </p:sp>
    </p:spTree>
    <p:extLst>
      <p:ext uri="{BB962C8B-B14F-4D97-AF65-F5344CB8AC3E}">
        <p14:creationId xmlns:p14="http://schemas.microsoft.com/office/powerpoint/2010/main" val="3713525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7D81554E-B08D-49C0-81C6-E1D9806584B3}" type="datetime1">
              <a:rPr lang="tr-TR" smtClean="0"/>
              <a:t>16.11.2025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23720BD-EA6B-4B28-A92F-5CA2C4AFE6FF}"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4541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6F2A7B84-C4E7-4BC9-B7EE-1E063D7EA0DB}" type="datetime1">
              <a:rPr lang="tr-TR" smtClean="0"/>
              <a:t>16.11.2025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23720BD-EA6B-4B28-A92F-5CA2C4AFE6FF}" type="slidenum">
              <a:rPr lang="tr-TR" smtClean="0"/>
              <a:t>‹#›</a:t>
            </a:fld>
            <a:endParaRPr lang="tr-TR"/>
          </a:p>
        </p:txBody>
      </p:sp>
    </p:spTree>
    <p:extLst>
      <p:ext uri="{BB962C8B-B14F-4D97-AF65-F5344CB8AC3E}">
        <p14:creationId xmlns:p14="http://schemas.microsoft.com/office/powerpoint/2010/main" val="2391004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097280" y="2582334"/>
            <a:ext cx="4937760" cy="33782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217920" y="2582334"/>
            <a:ext cx="4937760" cy="33782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8A836C96-7179-4932-8A4C-003DE9967302}" type="datetime1">
              <a:rPr lang="tr-TR" smtClean="0"/>
              <a:t>16.11.2025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823720BD-EA6B-4B28-A92F-5CA2C4AFE6FF}" type="slidenum">
              <a:rPr lang="tr-TR" smtClean="0"/>
              <a:t>‹#›</a:t>
            </a:fld>
            <a:endParaRPr lang="tr-TR"/>
          </a:p>
        </p:txBody>
      </p:sp>
    </p:spTree>
    <p:extLst>
      <p:ext uri="{BB962C8B-B14F-4D97-AF65-F5344CB8AC3E}">
        <p14:creationId xmlns:p14="http://schemas.microsoft.com/office/powerpoint/2010/main" val="407444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D9F0B267-CBF7-4854-9819-7F65ACAFFEFA}" type="datetime1">
              <a:rPr lang="tr-TR" smtClean="0"/>
              <a:t>16.11.2025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823720BD-EA6B-4B28-A92F-5CA2C4AFE6FF}" type="slidenum">
              <a:rPr lang="tr-TR" smtClean="0"/>
              <a:t>‹#›</a:t>
            </a:fld>
            <a:endParaRPr lang="tr-TR"/>
          </a:p>
        </p:txBody>
      </p:sp>
    </p:spTree>
    <p:extLst>
      <p:ext uri="{BB962C8B-B14F-4D97-AF65-F5344CB8AC3E}">
        <p14:creationId xmlns:p14="http://schemas.microsoft.com/office/powerpoint/2010/main" val="1453819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D894898-16FC-4B6C-85E5-1FA4E9AF5AB5}" type="datetime1">
              <a:rPr lang="tr-TR" smtClean="0"/>
              <a:t>16.11.2025</a:t>
            </a:fld>
            <a:endParaRPr lang="tr-T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tr-TR"/>
          </a:p>
        </p:txBody>
      </p:sp>
      <p:sp>
        <p:nvSpPr>
          <p:cNvPr id="9" name="Slide Number Placeholder 8"/>
          <p:cNvSpPr>
            <a:spLocks noGrp="1"/>
          </p:cNvSpPr>
          <p:nvPr>
            <p:ph type="sldNum" sz="quarter" idx="12"/>
          </p:nvPr>
        </p:nvSpPr>
        <p:spPr/>
        <p:txBody>
          <a:bodyPr/>
          <a:lstStyle/>
          <a:p>
            <a:fld id="{823720BD-EA6B-4B28-A92F-5CA2C4AFE6FF}" type="slidenum">
              <a:rPr lang="tr-TR" smtClean="0"/>
              <a:t>‹#›</a:t>
            </a:fld>
            <a:endParaRPr lang="tr-TR"/>
          </a:p>
        </p:txBody>
      </p:sp>
    </p:spTree>
    <p:extLst>
      <p:ext uri="{BB962C8B-B14F-4D97-AF65-F5344CB8AC3E}">
        <p14:creationId xmlns:p14="http://schemas.microsoft.com/office/powerpoint/2010/main" val="3802377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tr-TR"/>
              <a:t>Asıl başlık stilini düzenlemek için tıklayın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E8BBB59-C821-4ECA-BCDE-8F5ECDD8DB23}" type="datetime1">
              <a:rPr lang="tr-TR" smtClean="0"/>
              <a:t>16.11.2025</a:t>
            </a:fld>
            <a:endParaRPr lang="tr-T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23720BD-EA6B-4B28-A92F-5CA2C4AFE6FF}" type="slidenum">
              <a:rPr lang="tr-TR" smtClean="0"/>
              <a:t>‹#›</a:t>
            </a:fld>
            <a:endParaRPr lang="tr-TR"/>
          </a:p>
        </p:txBody>
      </p:sp>
    </p:spTree>
    <p:extLst>
      <p:ext uri="{BB962C8B-B14F-4D97-AF65-F5344CB8AC3E}">
        <p14:creationId xmlns:p14="http://schemas.microsoft.com/office/powerpoint/2010/main" val="1628716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87D95A71-FA10-437E-81B9-F5CF65C167FA}" type="datetime1">
              <a:rPr lang="tr-TR" smtClean="0"/>
              <a:t>16.11.2025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23720BD-EA6B-4B28-A92F-5CA2C4AFE6FF}" type="slidenum">
              <a:rPr lang="tr-TR" smtClean="0"/>
              <a:t>‹#›</a:t>
            </a:fld>
            <a:endParaRPr lang="tr-TR"/>
          </a:p>
        </p:txBody>
      </p:sp>
    </p:spTree>
    <p:extLst>
      <p:ext uri="{BB962C8B-B14F-4D97-AF65-F5344CB8AC3E}">
        <p14:creationId xmlns:p14="http://schemas.microsoft.com/office/powerpoint/2010/main" val="3307605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7105B6A-3D53-437C-AE50-63FA4945088E}" type="datetime1">
              <a:rPr lang="tr-TR" smtClean="0"/>
              <a:t>16.11.2025</a:t>
            </a:fld>
            <a:endParaRPr lang="tr-T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tr-T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23720BD-EA6B-4B28-A92F-5CA2C4AFE6FF}" type="slidenum">
              <a:rPr lang="tr-TR" smtClean="0"/>
              <a:t>‹#›</a:t>
            </a:fld>
            <a:endParaRPr lang="tr-T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015385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akts.adu.edu.tr/programme-detail/2/4033/"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7.xml.rels><?xml version="1.0" encoding="UTF-8" standalone="yes"?>
<Relationships xmlns="http://schemas.openxmlformats.org/package/2006/relationships"><Relationship Id="rId2" Type="http://schemas.openxmlformats.org/officeDocument/2006/relationships/hyperlink" Target="https://idari.adu.edu.tr/db/ogrenciisleri/default.asp?idx=3132333631" TargetMode="Externa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729342" y="1397983"/>
            <a:ext cx="10907486" cy="1881265"/>
          </a:xfrm>
        </p:spPr>
        <p:txBody>
          <a:bodyPr>
            <a:noAutofit/>
          </a:bodyPr>
          <a:lstStyle/>
          <a:p>
            <a:pPr algn="ctr"/>
            <a:r>
              <a:rPr lang="tr-TR" sz="4000" b="1" dirty="0">
                <a:solidFill>
                  <a:srgbClr val="313C8D"/>
                </a:solidFill>
                <a:latin typeface="+mn-lt"/>
              </a:rPr>
              <a:t>T.C.</a:t>
            </a:r>
            <a:br>
              <a:rPr lang="tr-TR" sz="4000" b="1" dirty="0">
                <a:solidFill>
                  <a:srgbClr val="313C8D"/>
                </a:solidFill>
                <a:latin typeface="+mn-lt"/>
              </a:rPr>
            </a:br>
            <a:r>
              <a:rPr lang="tr-TR" sz="4000" b="1" dirty="0">
                <a:solidFill>
                  <a:srgbClr val="313C8D"/>
                </a:solidFill>
                <a:latin typeface="+mn-lt"/>
              </a:rPr>
              <a:t>AYDIN ADNAN MENDERES ÜNİVERSİTESİ</a:t>
            </a:r>
            <a:br>
              <a:rPr lang="tr-TR" sz="4000" b="1" dirty="0">
                <a:solidFill>
                  <a:srgbClr val="313C8D"/>
                </a:solidFill>
                <a:latin typeface="+mn-lt"/>
              </a:rPr>
            </a:br>
            <a:r>
              <a:rPr lang="tr-TR" sz="4000" b="1" dirty="0">
                <a:solidFill>
                  <a:srgbClr val="313C8D"/>
                </a:solidFill>
                <a:latin typeface="+mn-lt"/>
              </a:rPr>
              <a:t>AYDIN SAĞLIK HİZMETLERİ MESLEK YÜKSEKOKULU</a:t>
            </a:r>
          </a:p>
        </p:txBody>
      </p:sp>
      <p:pic>
        <p:nvPicPr>
          <p:cNvPr id="5" name="Resim 4">
            <a:extLst>
              <a:ext uri="{FF2B5EF4-FFF2-40B4-BE49-F238E27FC236}">
                <a16:creationId xmlns:a16="http://schemas.microsoft.com/office/drawing/2014/main" xmlns="" id="{0CB1FF81-ABFF-B911-893E-199CEE69CD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50156" y="33858"/>
            <a:ext cx="1954758" cy="1954758"/>
          </a:xfrm>
          <a:prstGeom prst="rect">
            <a:avLst/>
          </a:prstGeom>
        </p:spPr>
      </p:pic>
      <p:sp>
        <p:nvSpPr>
          <p:cNvPr id="6" name="Dikdörtgen 5">
            <a:extLst>
              <a:ext uri="{FF2B5EF4-FFF2-40B4-BE49-F238E27FC236}">
                <a16:creationId xmlns:a16="http://schemas.microsoft.com/office/drawing/2014/main" xmlns="" id="{FB97CC3A-829B-6B6A-1278-E67FD5606867}"/>
              </a:ext>
            </a:extLst>
          </p:cNvPr>
          <p:cNvSpPr/>
          <p:nvPr/>
        </p:nvSpPr>
        <p:spPr>
          <a:xfrm>
            <a:off x="553627" y="3446302"/>
            <a:ext cx="11258916" cy="923330"/>
          </a:xfrm>
          <a:prstGeom prst="rect">
            <a:avLst/>
          </a:prstGeom>
          <a:noFill/>
        </p:spPr>
        <p:txBody>
          <a:bodyPr wrap="none" lIns="91440" tIns="45720" rIns="91440" bIns="45720">
            <a:spAutoFit/>
          </a:bodyPr>
          <a:lstStyle/>
          <a:p>
            <a:pPr algn="ctr"/>
            <a:r>
              <a:rPr lang="tr-TR" sz="5400" b="1" cap="none" spc="0" dirty="0">
                <a:ln w="22225">
                  <a:solidFill>
                    <a:schemeClr val="accent2"/>
                  </a:solidFill>
                  <a:prstDash val="solid"/>
                </a:ln>
                <a:solidFill>
                  <a:schemeClr val="accent2">
                    <a:lumMod val="40000"/>
                    <a:lumOff val="60000"/>
                  </a:schemeClr>
                </a:solidFill>
                <a:effectLst/>
                <a:latin typeface="+mn-lt"/>
              </a:rPr>
              <a:t>ÖLÇME VE DEĞERLENDİRME KİTAPÇIĞI</a:t>
            </a:r>
            <a:endParaRPr lang="en-US" sz="5400" b="1" cap="none" spc="0" dirty="0">
              <a:ln w="22225">
                <a:solidFill>
                  <a:schemeClr val="accent2"/>
                </a:solidFill>
                <a:prstDash val="solid"/>
              </a:ln>
              <a:solidFill>
                <a:schemeClr val="accent2">
                  <a:lumMod val="40000"/>
                  <a:lumOff val="60000"/>
                </a:schemeClr>
              </a:solidFill>
              <a:effectLst/>
            </a:endParaRPr>
          </a:p>
        </p:txBody>
      </p:sp>
      <p:pic>
        <p:nvPicPr>
          <p:cNvPr id="12" name="Resim 11">
            <a:extLst>
              <a:ext uri="{FF2B5EF4-FFF2-40B4-BE49-F238E27FC236}">
                <a16:creationId xmlns:a16="http://schemas.microsoft.com/office/drawing/2014/main" xmlns="" id="{D5082763-2C4C-2E00-2A0F-49FCF4FA06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086" y="138044"/>
            <a:ext cx="1850572" cy="1850572"/>
          </a:xfrm>
          <a:prstGeom prst="rect">
            <a:avLst/>
          </a:prstGeom>
        </p:spPr>
      </p:pic>
      <p:sp>
        <p:nvSpPr>
          <p:cNvPr id="13" name="Metin kutusu 12">
            <a:extLst>
              <a:ext uri="{FF2B5EF4-FFF2-40B4-BE49-F238E27FC236}">
                <a16:creationId xmlns:a16="http://schemas.microsoft.com/office/drawing/2014/main" xmlns="" id="{B2AB2A75-2BCE-3F45-8EDF-C06857D626A2}"/>
              </a:ext>
            </a:extLst>
          </p:cNvPr>
          <p:cNvSpPr txBox="1"/>
          <p:nvPr/>
        </p:nvSpPr>
        <p:spPr>
          <a:xfrm>
            <a:off x="87086" y="5660264"/>
            <a:ext cx="12191999" cy="523220"/>
          </a:xfrm>
          <a:prstGeom prst="rect">
            <a:avLst/>
          </a:prstGeom>
          <a:noFill/>
        </p:spPr>
        <p:txBody>
          <a:bodyPr wrap="square" rtlCol="0">
            <a:spAutoFit/>
          </a:bodyPr>
          <a:lstStyle/>
          <a:p>
            <a:pPr algn="ctr"/>
            <a:r>
              <a:rPr lang="tr-TR" sz="2800" b="1" dirty="0">
                <a:solidFill>
                  <a:schemeClr val="accent6">
                    <a:lumMod val="50000"/>
                  </a:schemeClr>
                </a:solidFill>
              </a:rPr>
              <a:t>AYDIN - 2025</a:t>
            </a:r>
            <a:endParaRPr lang="en-US" sz="2800" b="1" dirty="0">
              <a:solidFill>
                <a:schemeClr val="accent6">
                  <a:lumMod val="50000"/>
                </a:schemeClr>
              </a:solidFill>
            </a:endParaRPr>
          </a:p>
        </p:txBody>
      </p:sp>
    </p:spTree>
    <p:extLst>
      <p:ext uri="{BB962C8B-B14F-4D97-AF65-F5344CB8AC3E}">
        <p14:creationId xmlns:p14="http://schemas.microsoft.com/office/powerpoint/2010/main" val="2163680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676400" y="4677151"/>
            <a:ext cx="9005456" cy="1141759"/>
          </a:xfrm>
        </p:spPr>
        <p:txBody>
          <a:bodyPr/>
          <a:lstStyle/>
          <a:p>
            <a:r>
              <a:rPr lang="tr-TR" dirty="0"/>
              <a:t>Şekil: </a:t>
            </a:r>
            <a:r>
              <a:rPr lang="en-US" dirty="0"/>
              <a:t>Miller GE. (1990) The assessment of clinical </a:t>
            </a:r>
            <a:r>
              <a:rPr lang="tr-TR" dirty="0"/>
              <a:t> s</a:t>
            </a:r>
            <a:r>
              <a:rPr lang="en-US" dirty="0"/>
              <a:t>kills/competence/performance. </a:t>
            </a:r>
            <a:r>
              <a:rPr lang="en-US" dirty="0" err="1"/>
              <a:t>Acad</a:t>
            </a:r>
            <a:r>
              <a:rPr lang="en-US" dirty="0"/>
              <a:t> Med; 63-67</a:t>
            </a:r>
            <a:endParaRPr lang="tr-TR" dirty="0"/>
          </a:p>
        </p:txBody>
      </p:sp>
      <p:pic>
        <p:nvPicPr>
          <p:cNvPr id="4" name="Resim 3"/>
          <p:cNvPicPr>
            <a:picLocks noChangeAspect="1"/>
          </p:cNvPicPr>
          <p:nvPr/>
        </p:nvPicPr>
        <p:blipFill>
          <a:blip r:embed="rId2"/>
          <a:stretch>
            <a:fillRect/>
          </a:stretch>
        </p:blipFill>
        <p:spPr>
          <a:xfrm>
            <a:off x="2490760" y="928254"/>
            <a:ext cx="7387531" cy="3748897"/>
          </a:xfrm>
          <a:prstGeom prst="rect">
            <a:avLst/>
          </a:prstGeom>
        </p:spPr>
      </p:pic>
      <p:sp>
        <p:nvSpPr>
          <p:cNvPr id="2" name="Slayt Numarası Yer Tutucusu 1">
            <a:extLst>
              <a:ext uri="{FF2B5EF4-FFF2-40B4-BE49-F238E27FC236}">
                <a16:creationId xmlns:a16="http://schemas.microsoft.com/office/drawing/2014/main" xmlns="" id="{DCFCE3FB-05F1-1B27-5A2B-7697A5B05F81}"/>
              </a:ext>
            </a:extLst>
          </p:cNvPr>
          <p:cNvSpPr>
            <a:spLocks noGrp="1"/>
          </p:cNvSpPr>
          <p:nvPr>
            <p:ph type="sldNum" sz="quarter" idx="12"/>
          </p:nvPr>
        </p:nvSpPr>
        <p:spPr/>
        <p:txBody>
          <a:bodyPr/>
          <a:lstStyle/>
          <a:p>
            <a:fld id="{823720BD-EA6B-4B28-A92F-5CA2C4AFE6FF}" type="slidenum">
              <a:rPr lang="tr-TR" smtClean="0"/>
              <a:t>10</a:t>
            </a:fld>
            <a:endParaRPr lang="tr-TR"/>
          </a:p>
        </p:txBody>
      </p:sp>
    </p:spTree>
    <p:extLst>
      <p:ext uri="{BB962C8B-B14F-4D97-AF65-F5344CB8AC3E}">
        <p14:creationId xmlns:p14="http://schemas.microsoft.com/office/powerpoint/2010/main" val="88865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r>
              <a:rPr lang="tr-TR" dirty="0"/>
              <a:t>Öğretimdeki amaç, öğrencinin bazı davranışlar kazanmasını sağlamak ölçmedeki amaç, bu hedef davranışların ne ölçüde kazanıldığını belirlemektir. Bu nedenle öğrencilerin, yarıyılda veya yıl boyunca ulaşmaları istenen hedefler her ders için akademisyenler tarafından belirlenmektedir. Bu hedef ifadeleri </a:t>
            </a:r>
            <a:r>
              <a:rPr lang="tr-TR" dirty="0" err="1"/>
              <a:t>Bloom’un</a:t>
            </a:r>
            <a:r>
              <a:rPr lang="tr-TR" dirty="0"/>
              <a:t> önermiş olduğu Taksonomi esas alınarak düzenlenmektedir. Her ders için belirlenen hedefler, haftalık ders planı, ölçme ve değerlendirme yöntemleri vb. üniversitenin ders bilgi paketlerinde yer alan ders kataloglarında (https://akts.adu.edu.tr/programme-detail/2/4033/) ilan edildiği gibi her dersin ders programında da yer almaktadır. </a:t>
            </a:r>
          </a:p>
        </p:txBody>
      </p:sp>
      <p:sp>
        <p:nvSpPr>
          <p:cNvPr id="4" name="Slayt Numarası Yer Tutucusu 3">
            <a:extLst>
              <a:ext uri="{FF2B5EF4-FFF2-40B4-BE49-F238E27FC236}">
                <a16:creationId xmlns:a16="http://schemas.microsoft.com/office/drawing/2014/main" xmlns="" id="{EF602F25-91BF-3679-CDE6-40C1D5D6DC6D}"/>
              </a:ext>
            </a:extLst>
          </p:cNvPr>
          <p:cNvSpPr>
            <a:spLocks noGrp="1"/>
          </p:cNvSpPr>
          <p:nvPr>
            <p:ph type="sldNum" sz="quarter" idx="12"/>
          </p:nvPr>
        </p:nvSpPr>
        <p:spPr/>
        <p:txBody>
          <a:bodyPr/>
          <a:lstStyle/>
          <a:p>
            <a:fld id="{823720BD-EA6B-4B28-A92F-5CA2C4AFE6FF}" type="slidenum">
              <a:rPr lang="tr-TR" smtClean="0"/>
              <a:t>11</a:t>
            </a:fld>
            <a:endParaRPr lang="tr-TR"/>
          </a:p>
        </p:txBody>
      </p:sp>
    </p:spTree>
    <p:extLst>
      <p:ext uri="{BB962C8B-B14F-4D97-AF65-F5344CB8AC3E}">
        <p14:creationId xmlns:p14="http://schemas.microsoft.com/office/powerpoint/2010/main" val="4275871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Ders programları her dersin sorumlu öğretim elemanı tarafından derslerin başladığı ilk hafta ilk ders saatinde öğrencilerle paylaşılmakta, dersin amacı, hedefleri, öğretim yöntemleri, ölçme ve değerlendirme yöntemleri varsa kullanılan formlar vb. hakkında öğrenciler bilgilendirilmekte ve ders programı ile varsa değerlendirme formları öğrencilerle paylaşılmaktadır.</a:t>
            </a:r>
          </a:p>
        </p:txBody>
      </p:sp>
      <p:sp>
        <p:nvSpPr>
          <p:cNvPr id="4" name="Slayt Numarası Yer Tutucusu 3">
            <a:extLst>
              <a:ext uri="{FF2B5EF4-FFF2-40B4-BE49-F238E27FC236}">
                <a16:creationId xmlns:a16="http://schemas.microsoft.com/office/drawing/2014/main" xmlns="" id="{869EAA5F-835B-C7FA-4E0E-EA73544F6450}"/>
              </a:ext>
            </a:extLst>
          </p:cNvPr>
          <p:cNvSpPr>
            <a:spLocks noGrp="1"/>
          </p:cNvSpPr>
          <p:nvPr>
            <p:ph type="sldNum" sz="quarter" idx="12"/>
          </p:nvPr>
        </p:nvSpPr>
        <p:spPr/>
        <p:txBody>
          <a:bodyPr/>
          <a:lstStyle/>
          <a:p>
            <a:fld id="{823720BD-EA6B-4B28-A92F-5CA2C4AFE6FF}" type="slidenum">
              <a:rPr lang="tr-TR" smtClean="0"/>
              <a:t>12</a:t>
            </a:fld>
            <a:endParaRPr lang="tr-TR"/>
          </a:p>
        </p:txBody>
      </p:sp>
    </p:spTree>
    <p:extLst>
      <p:ext uri="{BB962C8B-B14F-4D97-AF65-F5344CB8AC3E}">
        <p14:creationId xmlns:p14="http://schemas.microsoft.com/office/powerpoint/2010/main" val="3935581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a:t>Aydın Sağlık Hizmetleri MYO öğretim programında yer alan dersler yalnızca teorik ya da teorik ve uygulamadan oluşmaktadır. Teorik derslerin kazanımlarının değerlendirilmesinde genellikle yazılı testler, çoktan seçmeli testler, karma soru tipinde testler ve ödevler kullanılmaktadır. Uygulamalı derslerin değerlendirilmesinde ise her ders için hazırlanmış uygulama değerlendirme formları kullanılmaktadır.</a:t>
            </a:r>
          </a:p>
        </p:txBody>
      </p:sp>
      <p:sp>
        <p:nvSpPr>
          <p:cNvPr id="2" name="Slayt Numarası Yer Tutucusu 1">
            <a:extLst>
              <a:ext uri="{FF2B5EF4-FFF2-40B4-BE49-F238E27FC236}">
                <a16:creationId xmlns:a16="http://schemas.microsoft.com/office/drawing/2014/main" xmlns="" id="{16FD5467-08B8-53A2-9627-01AE215A79E6}"/>
              </a:ext>
            </a:extLst>
          </p:cNvPr>
          <p:cNvSpPr>
            <a:spLocks noGrp="1"/>
          </p:cNvSpPr>
          <p:nvPr>
            <p:ph type="sldNum" sz="quarter" idx="12"/>
          </p:nvPr>
        </p:nvSpPr>
        <p:spPr/>
        <p:txBody>
          <a:bodyPr/>
          <a:lstStyle/>
          <a:p>
            <a:fld id="{823720BD-EA6B-4B28-A92F-5CA2C4AFE6FF}" type="slidenum">
              <a:rPr lang="tr-TR" smtClean="0"/>
              <a:t>13</a:t>
            </a:fld>
            <a:endParaRPr lang="tr-TR"/>
          </a:p>
        </p:txBody>
      </p:sp>
    </p:spTree>
    <p:extLst>
      <p:ext uri="{BB962C8B-B14F-4D97-AF65-F5344CB8AC3E}">
        <p14:creationId xmlns:p14="http://schemas.microsoft.com/office/powerpoint/2010/main" val="42707846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Nesne 4"/>
          <p:cNvGraphicFramePr>
            <a:graphicFrameLocks noChangeAspect="1"/>
          </p:cNvGraphicFramePr>
          <p:nvPr>
            <p:extLst>
              <p:ext uri="{D42A27DB-BD31-4B8C-83A1-F6EECF244321}">
                <p14:modId xmlns:p14="http://schemas.microsoft.com/office/powerpoint/2010/main" val="3062258873"/>
              </p:ext>
            </p:extLst>
          </p:nvPr>
        </p:nvGraphicFramePr>
        <p:xfrm>
          <a:off x="2143298" y="318407"/>
          <a:ext cx="7905403" cy="5942227"/>
        </p:xfrm>
        <a:graphic>
          <a:graphicData uri="http://schemas.openxmlformats.org/presentationml/2006/ole">
            <mc:AlternateContent xmlns:mc="http://schemas.openxmlformats.org/markup-compatibility/2006">
              <mc:Choice xmlns:v="urn:schemas-microsoft-com:vml" Requires="v">
                <p:oleObj spid="_x0000_s1030" name="Belge" r:id="rId3" imgW="5755343" imgH="8811730" progId="Word.Document.12">
                  <p:embed/>
                </p:oleObj>
              </mc:Choice>
              <mc:Fallback>
                <p:oleObj name="Belge" r:id="rId3" imgW="5755343" imgH="8811730" progId="Word.Document.12">
                  <p:embed/>
                  <p:pic>
                    <p:nvPicPr>
                      <p:cNvPr id="0" name=""/>
                      <p:cNvPicPr/>
                      <p:nvPr/>
                    </p:nvPicPr>
                    <p:blipFill>
                      <a:blip r:embed="rId4"/>
                      <a:stretch>
                        <a:fillRect/>
                      </a:stretch>
                    </p:blipFill>
                    <p:spPr>
                      <a:xfrm>
                        <a:off x="2143298" y="318407"/>
                        <a:ext cx="7905403" cy="5942227"/>
                      </a:xfrm>
                      <a:prstGeom prst="rect">
                        <a:avLst/>
                      </a:prstGeom>
                    </p:spPr>
                  </p:pic>
                </p:oleObj>
              </mc:Fallback>
            </mc:AlternateContent>
          </a:graphicData>
        </a:graphic>
      </p:graphicFrame>
      <p:sp>
        <p:nvSpPr>
          <p:cNvPr id="2" name="Slayt Numarası Yer Tutucusu 1">
            <a:extLst>
              <a:ext uri="{FF2B5EF4-FFF2-40B4-BE49-F238E27FC236}">
                <a16:creationId xmlns:a16="http://schemas.microsoft.com/office/drawing/2014/main" xmlns="" id="{2334C4F4-F440-D27D-ACD2-4C82CE85E8BC}"/>
              </a:ext>
            </a:extLst>
          </p:cNvPr>
          <p:cNvSpPr>
            <a:spLocks noGrp="1"/>
          </p:cNvSpPr>
          <p:nvPr>
            <p:ph type="sldNum" sz="quarter" idx="12"/>
          </p:nvPr>
        </p:nvSpPr>
        <p:spPr/>
        <p:txBody>
          <a:bodyPr/>
          <a:lstStyle/>
          <a:p>
            <a:fld id="{823720BD-EA6B-4B28-A92F-5CA2C4AFE6FF}" type="slidenum">
              <a:rPr lang="tr-TR" smtClean="0"/>
              <a:t>14</a:t>
            </a:fld>
            <a:endParaRPr lang="tr-TR"/>
          </a:p>
        </p:txBody>
      </p:sp>
    </p:spTree>
    <p:extLst>
      <p:ext uri="{BB962C8B-B14F-4D97-AF65-F5344CB8AC3E}">
        <p14:creationId xmlns:p14="http://schemas.microsoft.com/office/powerpoint/2010/main" val="238828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a:stretch>
            <a:fillRect/>
          </a:stretch>
        </p:blipFill>
        <p:spPr>
          <a:xfrm>
            <a:off x="2119746" y="309986"/>
            <a:ext cx="6503144" cy="5576484"/>
          </a:xfrm>
          <a:prstGeom prst="rect">
            <a:avLst/>
          </a:prstGeom>
        </p:spPr>
      </p:pic>
      <p:sp>
        <p:nvSpPr>
          <p:cNvPr id="2" name="Slayt Numarası Yer Tutucusu 1">
            <a:extLst>
              <a:ext uri="{FF2B5EF4-FFF2-40B4-BE49-F238E27FC236}">
                <a16:creationId xmlns:a16="http://schemas.microsoft.com/office/drawing/2014/main" xmlns="" id="{8C9E7E4A-7BF7-6662-33F0-E574947F9145}"/>
              </a:ext>
            </a:extLst>
          </p:cNvPr>
          <p:cNvSpPr>
            <a:spLocks noGrp="1"/>
          </p:cNvSpPr>
          <p:nvPr>
            <p:ph type="sldNum" sz="quarter" idx="12"/>
          </p:nvPr>
        </p:nvSpPr>
        <p:spPr/>
        <p:txBody>
          <a:bodyPr/>
          <a:lstStyle/>
          <a:p>
            <a:fld id="{823720BD-EA6B-4B28-A92F-5CA2C4AFE6FF}" type="slidenum">
              <a:rPr lang="tr-TR" smtClean="0"/>
              <a:t>15</a:t>
            </a:fld>
            <a:endParaRPr lang="tr-TR"/>
          </a:p>
        </p:txBody>
      </p:sp>
    </p:spTree>
    <p:extLst>
      <p:ext uri="{BB962C8B-B14F-4D97-AF65-F5344CB8AC3E}">
        <p14:creationId xmlns:p14="http://schemas.microsoft.com/office/powerpoint/2010/main" val="3044162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b="1" dirty="0">
                <a:solidFill>
                  <a:srgbClr val="313C8D"/>
                </a:solidFill>
                <a:latin typeface="+mn-lt"/>
              </a:rPr>
              <a:t>2.1.1.1. Sınav Hazırlama Esasları</a:t>
            </a:r>
          </a:p>
        </p:txBody>
      </p:sp>
      <p:sp>
        <p:nvSpPr>
          <p:cNvPr id="3" name="İçerik Yer Tutucusu 2"/>
          <p:cNvSpPr>
            <a:spLocks noGrp="1"/>
          </p:cNvSpPr>
          <p:nvPr>
            <p:ph idx="1"/>
          </p:nvPr>
        </p:nvSpPr>
        <p:spPr/>
        <p:txBody>
          <a:bodyPr>
            <a:normAutofit/>
          </a:bodyPr>
          <a:lstStyle/>
          <a:p>
            <a:r>
              <a:rPr lang="tr-TR" dirty="0"/>
              <a:t>Bir sınavın hazırlanmasına bir test planı ile başlanılır. Bu nedenle her bir dersin sınavından önce bir test planı hazırlanmalıdır. Test planlanmasında aşağıdaki basamaklar izlenmelidir:</a:t>
            </a:r>
          </a:p>
          <a:p>
            <a:pPr lvl="1"/>
            <a:r>
              <a:rPr lang="tr-TR" u="sng" dirty="0"/>
              <a:t>Testin amacının belirlenmesi: </a:t>
            </a:r>
            <a:r>
              <a:rPr lang="tr-TR" dirty="0"/>
              <a:t>Bu testten elde edilecek puanların ne maksatla kullanılacağının belirlenmelidir.</a:t>
            </a:r>
          </a:p>
          <a:p>
            <a:pPr lvl="1"/>
            <a:r>
              <a:rPr lang="tr-TR" u="sng" dirty="0"/>
              <a:t>Testte ölçülecek davranışların ve bu davranışların ölçüleceği içeriklerin belirlenmesi: </a:t>
            </a:r>
            <a:r>
              <a:rPr lang="tr-TR" dirty="0"/>
              <a:t>Dersin öğrenim hedeflerine ulaşılma durumunun belirlenmesi için dersin başında belirlenmiş olması gereken davranışsal hedeflerden bu sınavda hangilerine ulaşılma durumunun ölçüleceği ve bu davranışsal hedeflerin içinde ölçüleceği konuların saptanması, ayrıntılı listelenmesidir. Bunun için belirtke tablosu kullanılabilir.</a:t>
            </a:r>
          </a:p>
        </p:txBody>
      </p:sp>
      <p:sp>
        <p:nvSpPr>
          <p:cNvPr id="4" name="Slayt Numarası Yer Tutucusu 3">
            <a:extLst>
              <a:ext uri="{FF2B5EF4-FFF2-40B4-BE49-F238E27FC236}">
                <a16:creationId xmlns:a16="http://schemas.microsoft.com/office/drawing/2014/main" xmlns="" id="{6C4D9864-91CD-8C0E-FE6D-FA97B6D67F3C}"/>
              </a:ext>
            </a:extLst>
          </p:cNvPr>
          <p:cNvSpPr>
            <a:spLocks noGrp="1"/>
          </p:cNvSpPr>
          <p:nvPr>
            <p:ph type="sldNum" sz="quarter" idx="12"/>
          </p:nvPr>
        </p:nvSpPr>
        <p:spPr/>
        <p:txBody>
          <a:bodyPr/>
          <a:lstStyle/>
          <a:p>
            <a:fld id="{823720BD-EA6B-4B28-A92F-5CA2C4AFE6FF}" type="slidenum">
              <a:rPr lang="tr-TR" smtClean="0"/>
              <a:t>16</a:t>
            </a:fld>
            <a:endParaRPr lang="tr-TR"/>
          </a:p>
        </p:txBody>
      </p:sp>
    </p:spTree>
    <p:extLst>
      <p:ext uri="{BB962C8B-B14F-4D97-AF65-F5344CB8AC3E}">
        <p14:creationId xmlns:p14="http://schemas.microsoft.com/office/powerpoint/2010/main" val="9847275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lvl="1"/>
            <a:r>
              <a:rPr lang="tr-TR" u="sng" dirty="0"/>
              <a:t>Testte kullanılacak toplam soru sayısının belirlenmesi:</a:t>
            </a:r>
            <a:r>
              <a:rPr lang="tr-TR" b="1" dirty="0"/>
              <a:t> </a:t>
            </a:r>
            <a:r>
              <a:rPr lang="tr-TR" dirty="0"/>
              <a:t>Soru tipine, öğrencinin düzeyine ve sınav süresine bağlıdır. Mümkün olduğu kadar çok soru içermesi sınavın güvenirliğini, geçerliliğini ve objektifliğini arttırır. Bir saatlik sınavda soru sayısı en az 20 en çok 50 olmalıdır.</a:t>
            </a:r>
          </a:p>
          <a:p>
            <a:pPr lvl="1"/>
            <a:r>
              <a:rPr lang="tr-TR" u="sng" dirty="0"/>
              <a:t>Testte kullanılacak soru tiplerinin belirlenmesi: </a:t>
            </a:r>
            <a:r>
              <a:rPr lang="tr-TR" dirty="0"/>
              <a:t>Ölçülmesi istenen hedef davranış, dersin kapsamı ve puan dağılımına göre soru tipi belirlenir. Birden fazla soru tipi kullanılacaksa aynı tip sorular ardışık olacak şekilde gruplandırılmalıdır.</a:t>
            </a:r>
          </a:p>
          <a:p>
            <a:pPr lvl="1"/>
            <a:endParaRPr lang="tr-TR" dirty="0"/>
          </a:p>
        </p:txBody>
      </p:sp>
      <p:sp>
        <p:nvSpPr>
          <p:cNvPr id="4" name="Slayt Numarası Yer Tutucusu 3">
            <a:extLst>
              <a:ext uri="{FF2B5EF4-FFF2-40B4-BE49-F238E27FC236}">
                <a16:creationId xmlns:a16="http://schemas.microsoft.com/office/drawing/2014/main" xmlns="" id="{20A55766-A2F4-503E-8D33-B07C4E6A74D1}"/>
              </a:ext>
            </a:extLst>
          </p:cNvPr>
          <p:cNvSpPr>
            <a:spLocks noGrp="1"/>
          </p:cNvSpPr>
          <p:nvPr>
            <p:ph type="sldNum" sz="quarter" idx="12"/>
          </p:nvPr>
        </p:nvSpPr>
        <p:spPr/>
        <p:txBody>
          <a:bodyPr/>
          <a:lstStyle/>
          <a:p>
            <a:fld id="{823720BD-EA6B-4B28-A92F-5CA2C4AFE6FF}" type="slidenum">
              <a:rPr lang="tr-TR" smtClean="0"/>
              <a:t>17</a:t>
            </a:fld>
            <a:endParaRPr lang="tr-TR"/>
          </a:p>
        </p:txBody>
      </p:sp>
    </p:spTree>
    <p:extLst>
      <p:ext uri="{BB962C8B-B14F-4D97-AF65-F5344CB8AC3E}">
        <p14:creationId xmlns:p14="http://schemas.microsoft.com/office/powerpoint/2010/main" val="11688234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lvl="1"/>
            <a:r>
              <a:rPr lang="tr-TR" u="sng" dirty="0"/>
              <a:t>Testin güçlüğü ve sınavda bulunacak soruların güçlük dağılımının belirlenmesi: </a:t>
            </a:r>
            <a:r>
              <a:rPr lang="tr-TR" dirty="0"/>
              <a:t>Testin ortalama güçlük düzeyi ve sınavdaki maddelerin güçlük dağılımı, sınavın kullanılış amacına uygun olmalıdır. Öğrencilere not vermek, onların başarı düzeyleri hakkında bilgi toplamak ve dolayısı ile öğretime yön vermek için kullanılacak bir sınavın ortalama güçlüğü yaklaşık 0.50 olmalıdır. Çünkü çok güç ve çok kolay sınavlar ayırt edici değildir. Orta güçlükte bir sınav daha ayırt edicidir.</a:t>
            </a:r>
          </a:p>
          <a:p>
            <a:pPr lvl="1"/>
            <a:r>
              <a:rPr lang="tr-TR" u="sng" dirty="0"/>
              <a:t>Testin puanlama biçiminin belirlenmesi: </a:t>
            </a:r>
            <a:r>
              <a:rPr lang="tr-TR" dirty="0"/>
              <a:t>Maddelerin puan değeri, başarı düzeltmesi (yanlış ve boş cevapların puanlamaya etkisi) saptanmalıdır. Cevapların puanlanmasının elle mi ya da optik okuyucu ile mi yapılacağı belirlenmedir. Soru kağıdından ayrı bir cevaplama kağıdı kullanılıp kullanılmayacağı belirlenmelidir. Sınavın cevap anahtarı ve puanlaması sınav soruları ile birlikte hazırlanmalıdır. Cevap anahtarında soruların her birinde yer alan maddelerin her birine takdir edilen puan belirtilmelidir.</a:t>
            </a:r>
          </a:p>
        </p:txBody>
      </p:sp>
      <p:sp>
        <p:nvSpPr>
          <p:cNvPr id="4" name="Slayt Numarası Yer Tutucusu 3">
            <a:extLst>
              <a:ext uri="{FF2B5EF4-FFF2-40B4-BE49-F238E27FC236}">
                <a16:creationId xmlns:a16="http://schemas.microsoft.com/office/drawing/2014/main" xmlns="" id="{764AC148-BC39-571A-31CD-58E92398EC6A}"/>
              </a:ext>
            </a:extLst>
          </p:cNvPr>
          <p:cNvSpPr>
            <a:spLocks noGrp="1"/>
          </p:cNvSpPr>
          <p:nvPr>
            <p:ph type="sldNum" sz="quarter" idx="12"/>
          </p:nvPr>
        </p:nvSpPr>
        <p:spPr/>
        <p:txBody>
          <a:bodyPr/>
          <a:lstStyle/>
          <a:p>
            <a:fld id="{823720BD-EA6B-4B28-A92F-5CA2C4AFE6FF}" type="slidenum">
              <a:rPr lang="tr-TR" smtClean="0"/>
              <a:t>18</a:t>
            </a:fld>
            <a:endParaRPr lang="tr-TR"/>
          </a:p>
        </p:txBody>
      </p:sp>
    </p:spTree>
    <p:extLst>
      <p:ext uri="{BB962C8B-B14F-4D97-AF65-F5344CB8AC3E}">
        <p14:creationId xmlns:p14="http://schemas.microsoft.com/office/powerpoint/2010/main" val="35001796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r>
              <a:rPr lang="tr-TR" b="1" dirty="0"/>
              <a:t>Sınav süresinin saptanması: </a:t>
            </a:r>
            <a:r>
              <a:rPr lang="tr-TR" dirty="0"/>
              <a:t>Sınavın öğrenim hedeflerine ve sınavın içeriğine göre (soru sayısı, soru tipi vb.) sınav süresi saptanır. Ders saatinden daha kısa bir sınav gereksiz yere cevaplama süresini uzatır. Sınav aşırı yorgunluğa sebep olacak kadar da uzun olmamalıdır.</a:t>
            </a:r>
          </a:p>
          <a:p>
            <a:r>
              <a:rPr lang="tr-TR" b="1" dirty="0"/>
              <a:t>Soru yazma ve soru seçme: </a:t>
            </a:r>
            <a:r>
              <a:rPr lang="tr-TR" dirty="0"/>
              <a:t>Tek öğretim elemanı tarafından yürütülen derslerde sorular ilgili öğretim elemanı tarafından hazırlanır. Birden fazla öğretim elemanının yürüttüğü derslerde (ortak derslerde) her öğretim elemanı kendi anlattığı konuları içeren sınav sorularını hazırlar. Tüm sorular hazırlandıktan sonra dersi yürüten tüm öğretim elemanları sınav sorularını birlikte değerlendirir. Sınav planında soruların kimin tarafından yazılacağı ya da hangi kaynaktan alınacağı belirtilmelidir.</a:t>
            </a:r>
          </a:p>
        </p:txBody>
      </p:sp>
      <p:sp>
        <p:nvSpPr>
          <p:cNvPr id="4" name="Slayt Numarası Yer Tutucusu 3">
            <a:extLst>
              <a:ext uri="{FF2B5EF4-FFF2-40B4-BE49-F238E27FC236}">
                <a16:creationId xmlns:a16="http://schemas.microsoft.com/office/drawing/2014/main" xmlns="" id="{87F102A6-DA29-A7DF-B698-9BD9849574D2}"/>
              </a:ext>
            </a:extLst>
          </p:cNvPr>
          <p:cNvSpPr>
            <a:spLocks noGrp="1"/>
          </p:cNvSpPr>
          <p:nvPr>
            <p:ph type="sldNum" sz="quarter" idx="12"/>
          </p:nvPr>
        </p:nvSpPr>
        <p:spPr/>
        <p:txBody>
          <a:bodyPr/>
          <a:lstStyle/>
          <a:p>
            <a:fld id="{823720BD-EA6B-4B28-A92F-5CA2C4AFE6FF}" type="slidenum">
              <a:rPr lang="tr-TR" smtClean="0"/>
              <a:t>19</a:t>
            </a:fld>
            <a:endParaRPr lang="tr-TR"/>
          </a:p>
        </p:txBody>
      </p:sp>
    </p:spTree>
    <p:extLst>
      <p:ext uri="{BB962C8B-B14F-4D97-AF65-F5344CB8AC3E}">
        <p14:creationId xmlns:p14="http://schemas.microsoft.com/office/powerpoint/2010/main" val="4110197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AF05F4D1-2E30-D9FB-50D6-71521DA36A37}"/>
              </a:ext>
            </a:extLst>
          </p:cNvPr>
          <p:cNvSpPr>
            <a:spLocks noGrp="1"/>
          </p:cNvSpPr>
          <p:nvPr>
            <p:ph type="title"/>
          </p:nvPr>
        </p:nvSpPr>
        <p:spPr/>
        <p:txBody>
          <a:bodyPr/>
          <a:lstStyle/>
          <a:p>
            <a:pPr algn="ctr"/>
            <a:r>
              <a:rPr lang="en-US" b="1" dirty="0">
                <a:solidFill>
                  <a:srgbClr val="313C8D"/>
                </a:solidFill>
                <a:latin typeface="+mn-lt"/>
              </a:rPr>
              <a:t>HAZIRLAYANLAR</a:t>
            </a:r>
          </a:p>
        </p:txBody>
      </p:sp>
      <p:sp>
        <p:nvSpPr>
          <p:cNvPr id="3" name="İçerik Yer Tutucusu 2">
            <a:extLst>
              <a:ext uri="{FF2B5EF4-FFF2-40B4-BE49-F238E27FC236}">
                <a16:creationId xmlns:a16="http://schemas.microsoft.com/office/drawing/2014/main" xmlns="" id="{6930FB38-E23F-F24F-CE3E-69B8AD79909F}"/>
              </a:ext>
            </a:extLst>
          </p:cNvPr>
          <p:cNvSpPr>
            <a:spLocks noGrp="1"/>
          </p:cNvSpPr>
          <p:nvPr>
            <p:ph idx="1"/>
          </p:nvPr>
        </p:nvSpPr>
        <p:spPr>
          <a:xfrm>
            <a:off x="1097280" y="2671355"/>
            <a:ext cx="10058400" cy="2449286"/>
          </a:xfrm>
        </p:spPr>
        <p:txBody>
          <a:bodyPr>
            <a:normAutofit/>
          </a:bodyPr>
          <a:lstStyle/>
          <a:p>
            <a:pPr algn="ctr"/>
            <a:r>
              <a:rPr lang="tr-TR" sz="2800" dirty="0"/>
              <a:t>Öğr. Gör. Dr. Hanife Gül BOZKURT</a:t>
            </a:r>
          </a:p>
          <a:p>
            <a:pPr algn="ctr"/>
            <a:r>
              <a:rPr lang="tr-TR" sz="2800" dirty="0"/>
              <a:t>Öğr. Gör. Muammer KORKUT</a:t>
            </a:r>
          </a:p>
          <a:p>
            <a:pPr algn="ctr"/>
            <a:r>
              <a:rPr lang="tr-TR" sz="2800" dirty="0"/>
              <a:t>Öğr. Gör. Müge DERELİ</a:t>
            </a:r>
          </a:p>
          <a:p>
            <a:pPr algn="ctr"/>
            <a:r>
              <a:rPr lang="tr-TR" sz="2800" dirty="0"/>
              <a:t>Öğr. Gör. Tuğçe OKTAV</a:t>
            </a:r>
            <a:endParaRPr lang="en-US" sz="2800" dirty="0"/>
          </a:p>
        </p:txBody>
      </p:sp>
      <p:sp>
        <p:nvSpPr>
          <p:cNvPr id="4" name="Slayt Numarası Yer Tutucusu 3">
            <a:extLst>
              <a:ext uri="{FF2B5EF4-FFF2-40B4-BE49-F238E27FC236}">
                <a16:creationId xmlns:a16="http://schemas.microsoft.com/office/drawing/2014/main" xmlns="" id="{948DCA94-AB63-198C-32F8-AD10205D5224}"/>
              </a:ext>
            </a:extLst>
          </p:cNvPr>
          <p:cNvSpPr>
            <a:spLocks noGrp="1"/>
          </p:cNvSpPr>
          <p:nvPr>
            <p:ph type="sldNum" sz="quarter" idx="12"/>
          </p:nvPr>
        </p:nvSpPr>
        <p:spPr/>
        <p:txBody>
          <a:bodyPr/>
          <a:lstStyle/>
          <a:p>
            <a:fld id="{823720BD-EA6B-4B28-A92F-5CA2C4AFE6FF}" type="slidenum">
              <a:rPr lang="tr-TR" smtClean="0"/>
              <a:t>2</a:t>
            </a:fld>
            <a:endParaRPr lang="tr-TR"/>
          </a:p>
        </p:txBody>
      </p:sp>
    </p:spTree>
    <p:extLst>
      <p:ext uri="{BB962C8B-B14F-4D97-AF65-F5344CB8AC3E}">
        <p14:creationId xmlns:p14="http://schemas.microsoft.com/office/powerpoint/2010/main" val="7554945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b="1" dirty="0">
                <a:solidFill>
                  <a:srgbClr val="313C8D"/>
                </a:solidFill>
                <a:latin typeface="+mn-lt"/>
              </a:rPr>
              <a:t>2.2.1.2. Test Tipleri ve Test Hazırlama İlkeleri</a:t>
            </a:r>
          </a:p>
        </p:txBody>
      </p:sp>
      <p:sp>
        <p:nvSpPr>
          <p:cNvPr id="3" name="İçerik Yer Tutucusu 2"/>
          <p:cNvSpPr>
            <a:spLocks noGrp="1"/>
          </p:cNvSpPr>
          <p:nvPr>
            <p:ph idx="1"/>
          </p:nvPr>
        </p:nvSpPr>
        <p:spPr/>
        <p:txBody>
          <a:bodyPr>
            <a:normAutofit/>
          </a:bodyPr>
          <a:lstStyle/>
          <a:p>
            <a:r>
              <a:rPr lang="tr-TR" b="1" dirty="0"/>
              <a:t>Çoktan Seçmeli Testler ve Hazırlama İlkeleri</a:t>
            </a:r>
          </a:p>
          <a:p>
            <a:pPr lvl="1"/>
            <a:r>
              <a:rPr lang="tr-TR" u="sng" dirty="0"/>
              <a:t>Geleneksel Çoktan Seçmeli Testler</a:t>
            </a:r>
            <a:r>
              <a:rPr lang="tr-TR" b="1" dirty="0"/>
              <a:t>: </a:t>
            </a:r>
            <a:r>
              <a:rPr lang="tr-TR" dirty="0"/>
              <a:t>Bu test tipinde, soru ile birlikte doğru cevap ve doğru cevap sanılabilecek seçenekler birlikte verilir. Bu tip sorular madde kökü ve seçenekler olmak üzere iki kısımdan oluşur. Çoktan seçmeli bir soruda bir madde setinin parçası olmayan tek bir soru beş seçenekten oluşmalı ve tek bir doğru seçenek ve en az dört çeldirici seçenek içermelidir.</a:t>
            </a:r>
          </a:p>
          <a:p>
            <a:pPr lvl="1"/>
            <a:r>
              <a:rPr lang="tr-TR" u="sng" dirty="0"/>
              <a:t>En Doğru Seçeneği Olan Çoktan Seçmeli Sorular: </a:t>
            </a:r>
            <a:r>
              <a:rPr lang="tr-TR" dirty="0"/>
              <a:t>Bu test tipinde çeldirici olan seçeneklerin de doğruluk payı vardır ancak doğru cevap olarak belirlenmiş seçenek, çeldiricilere göre daha doğrudur. Seçeneklerden bir tanesi en doğrudur. Bu madde türü daha karmaşık davranışları ölçmek için kullanılır. Bu tür çoktan seçmeli soru hazırlanırken madde kökünde en doğru cevabın istendiğini belirten kısmın altı çizilmeli ya da bu kısımlar büyük harfle yazılmalıdır. Ayrıca bu tür sorularda yukarıdakilerin hepsi veya yukarıdakilerin hiçbiri ifadeleri seçenek olarak kullanılmamalıdır.</a:t>
            </a:r>
            <a:endParaRPr lang="tr-TR" b="1" dirty="0"/>
          </a:p>
        </p:txBody>
      </p:sp>
      <p:sp>
        <p:nvSpPr>
          <p:cNvPr id="4" name="Slayt Numarası Yer Tutucusu 3">
            <a:extLst>
              <a:ext uri="{FF2B5EF4-FFF2-40B4-BE49-F238E27FC236}">
                <a16:creationId xmlns:a16="http://schemas.microsoft.com/office/drawing/2014/main" xmlns="" id="{3307A804-0632-A67A-DE03-5AE7B8DBB1C3}"/>
              </a:ext>
            </a:extLst>
          </p:cNvPr>
          <p:cNvSpPr>
            <a:spLocks noGrp="1"/>
          </p:cNvSpPr>
          <p:nvPr>
            <p:ph type="sldNum" sz="quarter" idx="12"/>
          </p:nvPr>
        </p:nvSpPr>
        <p:spPr/>
        <p:txBody>
          <a:bodyPr/>
          <a:lstStyle/>
          <a:p>
            <a:fld id="{823720BD-EA6B-4B28-A92F-5CA2C4AFE6FF}" type="slidenum">
              <a:rPr lang="tr-TR" smtClean="0"/>
              <a:t>20</a:t>
            </a:fld>
            <a:endParaRPr lang="tr-TR"/>
          </a:p>
        </p:txBody>
      </p:sp>
    </p:spTree>
    <p:extLst>
      <p:ext uri="{BB962C8B-B14F-4D97-AF65-F5344CB8AC3E}">
        <p14:creationId xmlns:p14="http://schemas.microsoft.com/office/powerpoint/2010/main" val="5295168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r>
              <a:rPr lang="tr-TR" b="1" dirty="0"/>
              <a:t>Çoktan Seçmeli Test Sorusu Hazırlama İlkeleri</a:t>
            </a:r>
          </a:p>
          <a:p>
            <a:pPr lvl="1"/>
            <a:r>
              <a:rPr lang="tr-TR" dirty="0"/>
              <a:t>Çoktan seçmeli sorular hazırlanmadan önce kullanım amacı ve ölçülmesi planlanan kazanımların bir taksonomisi listelenmelidir ve bir belirtke tablosu oluşturulmalıdır. Bu aşamadan sonra çoktan seçmeli soru yazımına geçilmelidir.</a:t>
            </a:r>
          </a:p>
          <a:p>
            <a:pPr lvl="1"/>
            <a:r>
              <a:rPr lang="tr-TR" dirty="0"/>
              <a:t>Soru kökü olabildiğince kısa, öz ve anlamlı olmalıdır.</a:t>
            </a:r>
          </a:p>
          <a:p>
            <a:pPr lvl="1"/>
            <a:r>
              <a:rPr lang="tr-TR" dirty="0"/>
              <a:t>Seçenekler olabildiğince kısa olmalıdır, bu yüzden gerekli bilgiler madde kökünde verilmelidir.</a:t>
            </a:r>
          </a:p>
          <a:p>
            <a:pPr lvl="1"/>
            <a:r>
              <a:rPr lang="tr-TR" dirty="0"/>
              <a:t>Seçeneklerin öncülleri birbirine paralel olmalıdır.</a:t>
            </a:r>
          </a:p>
          <a:p>
            <a:pPr lvl="1"/>
            <a:r>
              <a:rPr lang="tr-TR" dirty="0"/>
              <a:t>Seçenekler birbirlerinin anlamını içermemeli ve birbirlerine tamamen zıt düşmemelidir.</a:t>
            </a:r>
          </a:p>
          <a:p>
            <a:pPr lvl="1"/>
            <a:r>
              <a:rPr lang="tr-TR" dirty="0"/>
              <a:t>Seçenekler mantıksal, doğal ya da rakamsal sıralamayı takip etmelidir.</a:t>
            </a:r>
            <a:endParaRPr lang="tr-TR" b="1" dirty="0"/>
          </a:p>
        </p:txBody>
      </p:sp>
      <p:sp>
        <p:nvSpPr>
          <p:cNvPr id="4" name="Slayt Numarası Yer Tutucusu 3">
            <a:extLst>
              <a:ext uri="{FF2B5EF4-FFF2-40B4-BE49-F238E27FC236}">
                <a16:creationId xmlns:a16="http://schemas.microsoft.com/office/drawing/2014/main" xmlns="" id="{036EA8F2-B3A8-5895-F0AB-4105651F274C}"/>
              </a:ext>
            </a:extLst>
          </p:cNvPr>
          <p:cNvSpPr>
            <a:spLocks noGrp="1"/>
          </p:cNvSpPr>
          <p:nvPr>
            <p:ph type="sldNum" sz="quarter" idx="12"/>
          </p:nvPr>
        </p:nvSpPr>
        <p:spPr/>
        <p:txBody>
          <a:bodyPr/>
          <a:lstStyle/>
          <a:p>
            <a:fld id="{823720BD-EA6B-4B28-A92F-5CA2C4AFE6FF}" type="slidenum">
              <a:rPr lang="tr-TR" smtClean="0"/>
              <a:t>21</a:t>
            </a:fld>
            <a:endParaRPr lang="tr-TR"/>
          </a:p>
        </p:txBody>
      </p:sp>
    </p:spTree>
    <p:extLst>
      <p:ext uri="{BB962C8B-B14F-4D97-AF65-F5344CB8AC3E}">
        <p14:creationId xmlns:p14="http://schemas.microsoft.com/office/powerpoint/2010/main" val="36404413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lvl="1"/>
            <a:r>
              <a:rPr lang="tr-TR" dirty="0"/>
              <a:t>Seçenek sayısı tüm sorularda aynı olmalıdır. En az 5 seçenekli soru hazırlanması salt tahminle doğru cevabın bulunması oranını azaltır.</a:t>
            </a:r>
          </a:p>
          <a:p>
            <a:pPr lvl="1"/>
            <a:r>
              <a:rPr lang="tr-TR" dirty="0"/>
              <a:t>Cevap şıkları belirtilirken büyük harf, koyu karakter ve yanına nokta ve bir boşluktan sonra seçenek yazılmalıdır. Bir maddenin yarısı bir sayfada, yarısı diğer sayfada olmamalıdır. </a:t>
            </a:r>
          </a:p>
          <a:p>
            <a:pPr lvl="1"/>
            <a:r>
              <a:rPr lang="tr-TR" dirty="0"/>
              <a:t>Cevap şıkları belirli bir sırayı izlememeli ve kümelenme olmamalıdır. Tavsiye edilen seçenek sayısıyla doğru şık arasında ortalama bir oran tespit edilmelidir (100 soruluk bir testte yaklaşık olarak her doğru şık 20 adet olmalı).</a:t>
            </a:r>
          </a:p>
          <a:p>
            <a:pPr lvl="1"/>
            <a:r>
              <a:rPr lang="tr-TR" dirty="0"/>
              <a:t>Bu sınavlarda beklenen bilen öğrencinin hemen doğruyu bulması bilmeyenin de yanlış işaretlemesidir. Çeldiriciler bu mantıkla hazırlanmalı ve doğruya yakın seçenekler de verilmelidir.</a:t>
            </a:r>
          </a:p>
        </p:txBody>
      </p:sp>
      <p:sp>
        <p:nvSpPr>
          <p:cNvPr id="4" name="Slayt Numarası Yer Tutucusu 3">
            <a:extLst>
              <a:ext uri="{FF2B5EF4-FFF2-40B4-BE49-F238E27FC236}">
                <a16:creationId xmlns:a16="http://schemas.microsoft.com/office/drawing/2014/main" xmlns="" id="{6765D07E-5327-691C-F84A-BD60CFE27F86}"/>
              </a:ext>
            </a:extLst>
          </p:cNvPr>
          <p:cNvSpPr>
            <a:spLocks noGrp="1"/>
          </p:cNvSpPr>
          <p:nvPr>
            <p:ph type="sldNum" sz="quarter" idx="12"/>
          </p:nvPr>
        </p:nvSpPr>
        <p:spPr/>
        <p:txBody>
          <a:bodyPr/>
          <a:lstStyle/>
          <a:p>
            <a:fld id="{823720BD-EA6B-4B28-A92F-5CA2C4AFE6FF}" type="slidenum">
              <a:rPr lang="tr-TR" smtClean="0"/>
              <a:t>22</a:t>
            </a:fld>
            <a:endParaRPr lang="tr-TR"/>
          </a:p>
        </p:txBody>
      </p:sp>
    </p:spTree>
    <p:extLst>
      <p:ext uri="{BB962C8B-B14F-4D97-AF65-F5344CB8AC3E}">
        <p14:creationId xmlns:p14="http://schemas.microsoft.com/office/powerpoint/2010/main" val="39914086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lvl="1"/>
            <a:r>
              <a:rPr lang="tr-TR" dirty="0"/>
              <a:t>Bu tip sınavlarda madde kökü yazımında gereksiz ayrıntılara yer verilmemelidir. Kök kendi başına anlamlı olmalıdır.</a:t>
            </a:r>
          </a:p>
          <a:p>
            <a:pPr lvl="1"/>
            <a:r>
              <a:rPr lang="tr-TR" dirty="0"/>
              <a:t>Kök, yalnızca önemli öğrenme sonuçları gerektirdiğinde olumsuz olarak belirtilmelidir.</a:t>
            </a:r>
          </a:p>
          <a:p>
            <a:pPr lvl="1"/>
            <a:r>
              <a:rPr lang="tr-TR" dirty="0"/>
              <a:t>Önemli bir öğrenme sonucu olumsuz ifadeler gerektiriyorsa olumsuz unsur, kalın/büyük harfle vurgulanmalıdır.</a:t>
            </a:r>
          </a:p>
          <a:p>
            <a:pPr lvl="1"/>
            <a:r>
              <a:rPr lang="tr-TR" dirty="0"/>
              <a:t>Hepsi doğru/Hepsi yanlış gibi seçenekler, otomatik olarak seçenek sayısını düşürdüğünden kullanılmamalıdır. </a:t>
            </a:r>
          </a:p>
          <a:p>
            <a:pPr lvl="1"/>
            <a:r>
              <a:rPr lang="tr-TR" dirty="0"/>
              <a:t>Seçenekler uzunluk ve kapsam bakımından eşit olmalıdır.</a:t>
            </a:r>
          </a:p>
          <a:p>
            <a:pPr lvl="1"/>
            <a:r>
              <a:rPr lang="tr-TR" dirty="0"/>
              <a:t>Madde kökünde ipucu verilmemelidir. İpuçları seçenekte verilmelidir.</a:t>
            </a:r>
          </a:p>
        </p:txBody>
      </p:sp>
      <p:sp>
        <p:nvSpPr>
          <p:cNvPr id="4" name="Slayt Numarası Yer Tutucusu 3">
            <a:extLst>
              <a:ext uri="{FF2B5EF4-FFF2-40B4-BE49-F238E27FC236}">
                <a16:creationId xmlns:a16="http://schemas.microsoft.com/office/drawing/2014/main" xmlns="" id="{A60BC304-59C5-9BFE-5FB5-DF7323B82252}"/>
              </a:ext>
            </a:extLst>
          </p:cNvPr>
          <p:cNvSpPr>
            <a:spLocks noGrp="1"/>
          </p:cNvSpPr>
          <p:nvPr>
            <p:ph type="sldNum" sz="quarter" idx="12"/>
          </p:nvPr>
        </p:nvSpPr>
        <p:spPr/>
        <p:txBody>
          <a:bodyPr/>
          <a:lstStyle/>
          <a:p>
            <a:fld id="{823720BD-EA6B-4B28-A92F-5CA2C4AFE6FF}" type="slidenum">
              <a:rPr lang="tr-TR" smtClean="0"/>
              <a:t>23</a:t>
            </a:fld>
            <a:endParaRPr lang="tr-TR"/>
          </a:p>
        </p:txBody>
      </p:sp>
    </p:spTree>
    <p:extLst>
      <p:ext uri="{BB962C8B-B14F-4D97-AF65-F5344CB8AC3E}">
        <p14:creationId xmlns:p14="http://schemas.microsoft.com/office/powerpoint/2010/main" val="1811591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lvl="1"/>
            <a:r>
              <a:rPr lang="tr-TR" dirty="0"/>
              <a:t>Sınav bir bütün olarak değerlendirildiğinde bir sorunun cevabı bir başka maddede olmamalıdır.</a:t>
            </a:r>
          </a:p>
          <a:p>
            <a:pPr lvl="1"/>
            <a:r>
              <a:rPr lang="tr-TR" dirty="0"/>
              <a:t>Soruların </a:t>
            </a:r>
            <a:r>
              <a:rPr lang="tr-TR" dirty="0" err="1"/>
              <a:t>cevaplanabilirliği</a:t>
            </a:r>
            <a:r>
              <a:rPr lang="tr-TR" dirty="0"/>
              <a:t> birbirinden bağımsız olmalıdır. Örneğin B sorusunun doğru cevaplanabilmesi için A sorusuna doğru cevap verilmiş olması gibi bir gereklilik olmamalıdır.</a:t>
            </a:r>
          </a:p>
          <a:p>
            <a:pPr lvl="1"/>
            <a:r>
              <a:rPr lang="tr-TR" dirty="0"/>
              <a:t>Sorular sınırlandırılmış olmalı açık uçlu olmamalıdır. Çeldiriciler de bilen için yanıltmayacak, bilmeyen için ise yanıltıcı olacak şekilde seçilmelidir.</a:t>
            </a:r>
          </a:p>
          <a:p>
            <a:pPr lvl="1"/>
            <a:r>
              <a:rPr lang="tr-TR" dirty="0"/>
              <a:t>Seçenek bulunmakta zorlanılıyorsa yapılacak en iyi uygulama soru tipini değiştirmektir.</a:t>
            </a:r>
          </a:p>
        </p:txBody>
      </p:sp>
      <p:sp>
        <p:nvSpPr>
          <p:cNvPr id="4" name="Slayt Numarası Yer Tutucusu 3">
            <a:extLst>
              <a:ext uri="{FF2B5EF4-FFF2-40B4-BE49-F238E27FC236}">
                <a16:creationId xmlns:a16="http://schemas.microsoft.com/office/drawing/2014/main" xmlns="" id="{8354D423-696A-CE20-BF7B-B78B0F337BB9}"/>
              </a:ext>
            </a:extLst>
          </p:cNvPr>
          <p:cNvSpPr>
            <a:spLocks noGrp="1"/>
          </p:cNvSpPr>
          <p:nvPr>
            <p:ph type="sldNum" sz="quarter" idx="12"/>
          </p:nvPr>
        </p:nvSpPr>
        <p:spPr/>
        <p:txBody>
          <a:bodyPr/>
          <a:lstStyle/>
          <a:p>
            <a:fld id="{823720BD-EA6B-4B28-A92F-5CA2C4AFE6FF}" type="slidenum">
              <a:rPr lang="tr-TR" smtClean="0"/>
              <a:t>24</a:t>
            </a:fld>
            <a:endParaRPr lang="tr-TR"/>
          </a:p>
        </p:txBody>
      </p:sp>
    </p:spTree>
    <p:extLst>
      <p:ext uri="{BB962C8B-B14F-4D97-AF65-F5344CB8AC3E}">
        <p14:creationId xmlns:p14="http://schemas.microsoft.com/office/powerpoint/2010/main" val="34223261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r>
              <a:rPr lang="tr-TR" b="1" dirty="0"/>
              <a:t>Yazılı Testler ve Hazırlama İlkeleri</a:t>
            </a:r>
          </a:p>
          <a:p>
            <a:pPr marL="0" indent="0">
              <a:buNone/>
            </a:pPr>
            <a:r>
              <a:rPr lang="tr-TR" dirty="0"/>
              <a:t>	Yazılı testler, cevapların tasarlanıp yazılarak verildiği sınav türüdür. Yazılı test soruları cevabı sınırlandırılmış ve cevabı sınırlandırılmamış olmak üzere iki çeşit olarak sınıflandırılmıştır. Cevabı sınırlandırılmış sorular özgün örnekler verebilme, sonuç çıkarabilme, hipotez kurabilme, cevabı sınırlandırılmamış sorular ise yazma becerileri ve düşünceleri organize edebilme gibi üst düzey becerileri yoklamak için kullanılabilir. Yazılı testlerde çok sayıda soru sormak genellikle mümkün değildir ve bu durum kapsam geçerliliğini sağlamayı zorlaştırır. Soru sayısının kısıtlı olması ve puanlama aşamasında nesnelliğin sağlanamaması gerçek puana yaklaşmayı zorlaştırır. Yazılı testler ölçme aracı olarak kullanılacaksa bu test türünün güçlü ve zayıf yönleri dikkate alınmalı, cevap anahtarı detaylı puanlanarak hazırlanmalı gerekirse birden fazla </a:t>
            </a:r>
            <a:r>
              <a:rPr lang="tr-TR" dirty="0" err="1"/>
              <a:t>puanlayıcı</a:t>
            </a:r>
            <a:r>
              <a:rPr lang="tr-TR" dirty="0"/>
              <a:t> ile değerlendirmeler yapılmalıdır.</a:t>
            </a:r>
            <a:endParaRPr lang="tr-TR" b="1" dirty="0"/>
          </a:p>
        </p:txBody>
      </p:sp>
      <p:sp>
        <p:nvSpPr>
          <p:cNvPr id="4" name="Slayt Numarası Yer Tutucusu 3">
            <a:extLst>
              <a:ext uri="{FF2B5EF4-FFF2-40B4-BE49-F238E27FC236}">
                <a16:creationId xmlns:a16="http://schemas.microsoft.com/office/drawing/2014/main" xmlns="" id="{6C6AF5D4-8256-BFA9-6012-F873468765EB}"/>
              </a:ext>
            </a:extLst>
          </p:cNvPr>
          <p:cNvSpPr>
            <a:spLocks noGrp="1"/>
          </p:cNvSpPr>
          <p:nvPr>
            <p:ph type="sldNum" sz="quarter" idx="12"/>
          </p:nvPr>
        </p:nvSpPr>
        <p:spPr/>
        <p:txBody>
          <a:bodyPr/>
          <a:lstStyle/>
          <a:p>
            <a:fld id="{823720BD-EA6B-4B28-A92F-5CA2C4AFE6FF}" type="slidenum">
              <a:rPr lang="tr-TR" smtClean="0"/>
              <a:t>25</a:t>
            </a:fld>
            <a:endParaRPr lang="tr-TR"/>
          </a:p>
        </p:txBody>
      </p:sp>
    </p:spTree>
    <p:extLst>
      <p:ext uri="{BB962C8B-B14F-4D97-AF65-F5344CB8AC3E}">
        <p14:creationId xmlns:p14="http://schemas.microsoft.com/office/powerpoint/2010/main" val="19206708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lvl="1"/>
            <a:r>
              <a:rPr lang="tr-TR" sz="2000" u="sng" dirty="0"/>
              <a:t>Yazılı Test Sorusu Hazırlama İlkeleri</a:t>
            </a:r>
          </a:p>
          <a:p>
            <a:pPr lvl="2"/>
            <a:r>
              <a:rPr lang="tr-TR" sz="2000" dirty="0"/>
              <a:t>Testte yer alan sorular, mutlaka açık-anlaşılır-net olmalı ve olabildiğince az sözcükle ifade edilmelidir.</a:t>
            </a:r>
          </a:p>
          <a:p>
            <a:pPr lvl="2"/>
            <a:r>
              <a:rPr lang="tr-TR" sz="2000" dirty="0"/>
              <a:t>Sorularda yazım ve noktalama hatası yapılmamalıdır. </a:t>
            </a:r>
          </a:p>
          <a:p>
            <a:pPr lvl="2"/>
            <a:r>
              <a:rPr lang="tr-TR" sz="2000" dirty="0"/>
              <a:t>Mümkünse az sayıda uzun cevaplı sorular sormak yerine, çok sayıda kısa cevaplı sorulara sorulmalıdır.</a:t>
            </a:r>
          </a:p>
          <a:p>
            <a:pPr lvl="2"/>
            <a:r>
              <a:rPr lang="tr-TR" sz="2000" dirty="0"/>
              <a:t>Yazılı test sorularının puanlanmasında mutlaka önceden hazırlanmış detaylı puanlamanın yer aldığı bir cevap anahtarı kullanılmalıdır.</a:t>
            </a:r>
          </a:p>
          <a:p>
            <a:pPr lvl="2"/>
            <a:r>
              <a:rPr lang="tr-TR" sz="2000" dirty="0"/>
              <a:t>Yazılı test sorularına verilen cevaplar puanlanırken, yazılı kâğıdının hangi öğrenciye ait olduğuna bakılmamalıdır.</a:t>
            </a:r>
          </a:p>
          <a:p>
            <a:pPr lvl="2"/>
            <a:r>
              <a:rPr lang="tr-TR" sz="2000" dirty="0"/>
              <a:t>Mümkünse sınav kağıtları soru soru okunmalı ve puanlanmalıdır.</a:t>
            </a:r>
            <a:endParaRPr lang="tr-TR" sz="2000" u="sng" dirty="0"/>
          </a:p>
        </p:txBody>
      </p:sp>
      <p:sp>
        <p:nvSpPr>
          <p:cNvPr id="4" name="Slayt Numarası Yer Tutucusu 3">
            <a:extLst>
              <a:ext uri="{FF2B5EF4-FFF2-40B4-BE49-F238E27FC236}">
                <a16:creationId xmlns:a16="http://schemas.microsoft.com/office/drawing/2014/main" xmlns="" id="{6E92F440-D12F-1F53-C358-571FFEEE96D7}"/>
              </a:ext>
            </a:extLst>
          </p:cNvPr>
          <p:cNvSpPr>
            <a:spLocks noGrp="1"/>
          </p:cNvSpPr>
          <p:nvPr>
            <p:ph type="sldNum" sz="quarter" idx="12"/>
          </p:nvPr>
        </p:nvSpPr>
        <p:spPr/>
        <p:txBody>
          <a:bodyPr/>
          <a:lstStyle/>
          <a:p>
            <a:fld id="{823720BD-EA6B-4B28-A92F-5CA2C4AFE6FF}" type="slidenum">
              <a:rPr lang="tr-TR" smtClean="0"/>
              <a:t>26</a:t>
            </a:fld>
            <a:endParaRPr lang="tr-TR"/>
          </a:p>
        </p:txBody>
      </p:sp>
    </p:spTree>
    <p:extLst>
      <p:ext uri="{BB962C8B-B14F-4D97-AF65-F5344CB8AC3E}">
        <p14:creationId xmlns:p14="http://schemas.microsoft.com/office/powerpoint/2010/main" val="9075661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b="1" dirty="0"/>
              <a:t>Tamamlamalı/Kısa Cevaplı Testler ve Hazırlama İlkeleri</a:t>
            </a:r>
          </a:p>
          <a:p>
            <a:pPr marL="0" indent="0">
              <a:buNone/>
            </a:pPr>
            <a:r>
              <a:rPr lang="tr-TR" b="1" dirty="0"/>
              <a:t>	</a:t>
            </a:r>
            <a:r>
              <a:rPr lang="tr-TR" dirty="0"/>
              <a:t> Yanıtların bir kelime, bir sembol, bir rakam, bir ifade veya basit bir cümle ile verildiği test türüdür. Bu test tipinde sorular; soru cümlesi, eksik cümle ve tanımlama/tanıma şeklinde sorular olmak üzere sınıflandırılmıştır. Hazırlanmasının ve puanlanmasının kolay olduğu söylenebilir. Bu özelliği ile kısa cevaplı testlerin kullanışlılığı yüksektir. Puanlama genellikle 0-1 şeklinde yapılır. </a:t>
            </a:r>
            <a:endParaRPr lang="tr-TR" b="1" dirty="0"/>
          </a:p>
        </p:txBody>
      </p:sp>
      <p:sp>
        <p:nvSpPr>
          <p:cNvPr id="4" name="Slayt Numarası Yer Tutucusu 3">
            <a:extLst>
              <a:ext uri="{FF2B5EF4-FFF2-40B4-BE49-F238E27FC236}">
                <a16:creationId xmlns:a16="http://schemas.microsoft.com/office/drawing/2014/main" xmlns="" id="{4CCF4EE2-4BB8-F348-E878-E35E5DFD2921}"/>
              </a:ext>
            </a:extLst>
          </p:cNvPr>
          <p:cNvSpPr>
            <a:spLocks noGrp="1"/>
          </p:cNvSpPr>
          <p:nvPr>
            <p:ph type="sldNum" sz="quarter" idx="12"/>
          </p:nvPr>
        </p:nvSpPr>
        <p:spPr/>
        <p:txBody>
          <a:bodyPr/>
          <a:lstStyle/>
          <a:p>
            <a:fld id="{823720BD-EA6B-4B28-A92F-5CA2C4AFE6FF}" type="slidenum">
              <a:rPr lang="tr-TR" smtClean="0"/>
              <a:t>27</a:t>
            </a:fld>
            <a:endParaRPr lang="tr-TR"/>
          </a:p>
        </p:txBody>
      </p:sp>
    </p:spTree>
    <p:extLst>
      <p:ext uri="{BB962C8B-B14F-4D97-AF65-F5344CB8AC3E}">
        <p14:creationId xmlns:p14="http://schemas.microsoft.com/office/powerpoint/2010/main" val="22431339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lvl="1"/>
            <a:r>
              <a:rPr lang="tr-TR" sz="2000" u="sng" dirty="0"/>
              <a:t>Tamamlamalı/Kısa Cevaplı Test Sorusu Hazırlama İlkeleri</a:t>
            </a:r>
          </a:p>
          <a:p>
            <a:pPr lvl="2"/>
            <a:r>
              <a:rPr lang="tr-TR" sz="2000" dirty="0"/>
              <a:t>Her bir kısa cevap maddesi, yalnızca tek bir doğru cevabı olacak biçimde hazırlanmalıdır. Birden çok cevabı olabilecek sorulardan kaçınılmalıdır. </a:t>
            </a:r>
          </a:p>
          <a:p>
            <a:pPr lvl="2"/>
            <a:r>
              <a:rPr lang="tr-TR" sz="2000" dirty="0"/>
              <a:t>Her madde önemli bir bilgiyi yoklamalıdır. Yoklanacak bilgilerin toplamı göz önünde bulundurularak bunlardan en önemlileri bu tip sorularda yer almalıdır. </a:t>
            </a:r>
          </a:p>
          <a:p>
            <a:pPr lvl="2"/>
            <a:r>
              <a:rPr lang="tr-TR" sz="2000" dirty="0"/>
              <a:t>Her madde yalnızca tek bir bilgiyi sorgulamalıdır. Aynı soru içinde birden fazla bilgi sorgulanmamalıdır.</a:t>
            </a:r>
          </a:p>
          <a:p>
            <a:pPr lvl="2"/>
            <a:r>
              <a:rPr lang="tr-TR" sz="2000" dirty="0"/>
              <a:t>Bu tip sorularda harita, şekil, grafik, şema </a:t>
            </a:r>
            <a:r>
              <a:rPr lang="tr-TR" sz="2000" dirty="0" err="1"/>
              <a:t>vb.’den</a:t>
            </a:r>
            <a:r>
              <a:rPr lang="tr-TR" sz="2000" dirty="0"/>
              <a:t> faydalanılabilir. Bir şekil birden fazla madde için kullanılabilir. </a:t>
            </a:r>
          </a:p>
          <a:p>
            <a:pPr lvl="2"/>
            <a:r>
              <a:rPr lang="tr-TR" sz="2000" dirty="0"/>
              <a:t>Eksik cümle tipi kısa cevaplı sorularda ise yazılan cümlenin ezberlenebilecek bir yapıda olmaması gerekir; kalıplaşmış tanımlar kullanılmamalıdır.</a:t>
            </a:r>
            <a:endParaRPr lang="tr-TR" sz="2000" u="sng" dirty="0"/>
          </a:p>
        </p:txBody>
      </p:sp>
      <p:sp>
        <p:nvSpPr>
          <p:cNvPr id="4" name="Slayt Numarası Yer Tutucusu 3">
            <a:extLst>
              <a:ext uri="{FF2B5EF4-FFF2-40B4-BE49-F238E27FC236}">
                <a16:creationId xmlns:a16="http://schemas.microsoft.com/office/drawing/2014/main" xmlns="" id="{99552026-07E4-C6B6-C8C2-77E4CC750E7D}"/>
              </a:ext>
            </a:extLst>
          </p:cNvPr>
          <p:cNvSpPr>
            <a:spLocks noGrp="1"/>
          </p:cNvSpPr>
          <p:nvPr>
            <p:ph type="sldNum" sz="quarter" idx="12"/>
          </p:nvPr>
        </p:nvSpPr>
        <p:spPr/>
        <p:txBody>
          <a:bodyPr/>
          <a:lstStyle/>
          <a:p>
            <a:fld id="{823720BD-EA6B-4B28-A92F-5CA2C4AFE6FF}" type="slidenum">
              <a:rPr lang="tr-TR" smtClean="0"/>
              <a:t>28</a:t>
            </a:fld>
            <a:endParaRPr lang="tr-TR"/>
          </a:p>
        </p:txBody>
      </p:sp>
    </p:spTree>
    <p:extLst>
      <p:ext uri="{BB962C8B-B14F-4D97-AF65-F5344CB8AC3E}">
        <p14:creationId xmlns:p14="http://schemas.microsoft.com/office/powerpoint/2010/main" val="7227707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Autofit/>
          </a:bodyPr>
          <a:lstStyle/>
          <a:p>
            <a:pPr lvl="2"/>
            <a:r>
              <a:rPr lang="tr-TR" sz="2000" dirty="0"/>
              <a:t>Eksik cümle şeklinde sorulan sorularda metin/cümle tamamen kitap ya da ders notlarından alınmamalıdır.</a:t>
            </a:r>
          </a:p>
          <a:p>
            <a:pPr lvl="2"/>
            <a:r>
              <a:rPr lang="tr-TR" sz="2000" dirty="0"/>
              <a:t>Soru maddesinde istenen yeteneğe sahip olmayan öğrencinin cevaplamasına yardım edecek ipuçları bulunmamalıdır. </a:t>
            </a:r>
          </a:p>
          <a:p>
            <a:pPr lvl="2"/>
            <a:r>
              <a:rPr lang="tr-TR" sz="2000" dirty="0"/>
              <a:t>Biri diğerinin cevabı olan sorular bulunmamalıdır.</a:t>
            </a:r>
          </a:p>
          <a:p>
            <a:pPr lvl="2"/>
            <a:r>
              <a:rPr lang="tr-TR" sz="2000" dirty="0"/>
              <a:t>Sorularda cevap boşlukları eşit uzunlukta olmalıdır.  Her boşluk eşit puan değerinde olmalıdır.</a:t>
            </a:r>
          </a:p>
          <a:p>
            <a:pPr lvl="2"/>
            <a:r>
              <a:rPr lang="tr-TR" sz="2000" dirty="0"/>
              <a:t>Bir cümlede çok sayıda boşluk bırakılmamalı, anlamlı ve önemli sözcükler çıkarılmalıdır.</a:t>
            </a:r>
          </a:p>
          <a:p>
            <a:pPr lvl="2"/>
            <a:r>
              <a:rPr lang="tr-TR" sz="2000" dirty="0"/>
              <a:t>Bir soruda maksimum iki boşluk yer almalı ve her boşluktan önce ve sonra anlamlı kelimeler yer almalıdır.</a:t>
            </a:r>
          </a:p>
          <a:p>
            <a:pPr lvl="2"/>
            <a:r>
              <a:rPr lang="tr-TR" sz="2000" dirty="0"/>
              <a:t>Boşluktan sonra –de, -da, -</a:t>
            </a:r>
            <a:r>
              <a:rPr lang="tr-TR" sz="2000" dirty="0" err="1"/>
              <a:t>dır</a:t>
            </a:r>
            <a:r>
              <a:rPr lang="tr-TR" sz="2000" dirty="0"/>
              <a:t> gibi ekler bulunmamalıdır.</a:t>
            </a:r>
          </a:p>
          <a:p>
            <a:pPr lvl="2"/>
            <a:r>
              <a:rPr lang="tr-TR" sz="2000" dirty="0"/>
              <a:t>Boşluğun cümlenin sonunda bulunmamasına dikkat edilmelidir.</a:t>
            </a:r>
          </a:p>
          <a:p>
            <a:pPr lvl="2"/>
            <a:r>
              <a:rPr lang="tr-TR" sz="2000" dirty="0"/>
              <a:t>Her boşluktan sonra mutlaka anlamlı bir kelime yer almalıdır.</a:t>
            </a:r>
          </a:p>
        </p:txBody>
      </p:sp>
      <p:sp>
        <p:nvSpPr>
          <p:cNvPr id="4" name="Slayt Numarası Yer Tutucusu 3">
            <a:extLst>
              <a:ext uri="{FF2B5EF4-FFF2-40B4-BE49-F238E27FC236}">
                <a16:creationId xmlns:a16="http://schemas.microsoft.com/office/drawing/2014/main" xmlns="" id="{931ED3BD-A3DF-2F88-C5BD-7CE116501765}"/>
              </a:ext>
            </a:extLst>
          </p:cNvPr>
          <p:cNvSpPr>
            <a:spLocks noGrp="1"/>
          </p:cNvSpPr>
          <p:nvPr>
            <p:ph type="sldNum" sz="quarter" idx="12"/>
          </p:nvPr>
        </p:nvSpPr>
        <p:spPr/>
        <p:txBody>
          <a:bodyPr/>
          <a:lstStyle/>
          <a:p>
            <a:fld id="{823720BD-EA6B-4B28-A92F-5CA2C4AFE6FF}" type="slidenum">
              <a:rPr lang="tr-TR" smtClean="0"/>
              <a:t>29</a:t>
            </a:fld>
            <a:endParaRPr lang="tr-TR"/>
          </a:p>
        </p:txBody>
      </p:sp>
    </p:spTree>
    <p:extLst>
      <p:ext uri="{BB962C8B-B14F-4D97-AF65-F5344CB8AC3E}">
        <p14:creationId xmlns:p14="http://schemas.microsoft.com/office/powerpoint/2010/main" val="2440131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2A538A9E-5213-BBF4-D74D-2499CBAF764B}"/>
              </a:ext>
            </a:extLst>
          </p:cNvPr>
          <p:cNvSpPr>
            <a:spLocks noGrp="1"/>
          </p:cNvSpPr>
          <p:nvPr>
            <p:ph type="title"/>
          </p:nvPr>
        </p:nvSpPr>
        <p:spPr/>
        <p:txBody>
          <a:bodyPr/>
          <a:lstStyle/>
          <a:p>
            <a:pPr algn="ctr"/>
            <a:r>
              <a:rPr lang="tr-TR" b="1" dirty="0">
                <a:solidFill>
                  <a:srgbClr val="313C8D"/>
                </a:solidFill>
                <a:latin typeface="+mn-lt"/>
              </a:rPr>
              <a:t>İÇİNDEKİLER</a:t>
            </a:r>
            <a:endParaRPr lang="en-US" b="1" dirty="0">
              <a:solidFill>
                <a:srgbClr val="313C8D"/>
              </a:solidFill>
              <a:latin typeface="+mn-lt"/>
            </a:endParaRPr>
          </a:p>
        </p:txBody>
      </p:sp>
      <p:sp>
        <p:nvSpPr>
          <p:cNvPr id="3" name="İçerik Yer Tutucusu 2">
            <a:extLst>
              <a:ext uri="{FF2B5EF4-FFF2-40B4-BE49-F238E27FC236}">
                <a16:creationId xmlns:a16="http://schemas.microsoft.com/office/drawing/2014/main" xmlns="" id="{A8D71809-F2B4-9539-039F-22BCE430767E}"/>
              </a:ext>
            </a:extLst>
          </p:cNvPr>
          <p:cNvSpPr>
            <a:spLocks noGrp="1"/>
          </p:cNvSpPr>
          <p:nvPr>
            <p:ph idx="1"/>
          </p:nvPr>
        </p:nvSpPr>
        <p:spPr/>
        <p:txBody>
          <a:bodyPr>
            <a:normAutofit/>
          </a:bodyPr>
          <a:lstStyle/>
          <a:p>
            <a:pPr marL="0" indent="0">
              <a:buNone/>
            </a:pPr>
            <a:r>
              <a:rPr lang="tr-TR" b="1" dirty="0"/>
              <a:t>ÖNSÜZ</a:t>
            </a:r>
          </a:p>
          <a:p>
            <a:pPr marL="0" indent="0">
              <a:buNone/>
            </a:pPr>
            <a:r>
              <a:rPr lang="tr-TR" b="1" dirty="0"/>
              <a:t>1. </a:t>
            </a:r>
            <a:r>
              <a:rPr lang="tr-TR" dirty="0"/>
              <a:t>Ölçme ve değerlendirme komisyonu</a:t>
            </a:r>
          </a:p>
          <a:p>
            <a:pPr marL="0" indent="0">
              <a:buNone/>
            </a:pPr>
            <a:r>
              <a:rPr lang="tr-TR" b="1" dirty="0"/>
              <a:t>1.1. </a:t>
            </a:r>
            <a:r>
              <a:rPr lang="tr-TR" dirty="0"/>
              <a:t>Komisyon Üyeleri</a:t>
            </a:r>
          </a:p>
          <a:p>
            <a:pPr marL="0" indent="0">
              <a:buNone/>
            </a:pPr>
            <a:r>
              <a:rPr lang="tr-TR" b="1" dirty="0"/>
              <a:t>1.2. </a:t>
            </a:r>
            <a:r>
              <a:rPr lang="tr-TR" dirty="0"/>
              <a:t>Ölçme Ve Değerlendirme Komisyonu Çalışma Usul Ve Esasları</a:t>
            </a:r>
          </a:p>
          <a:p>
            <a:pPr marL="0" indent="0">
              <a:buNone/>
            </a:pPr>
            <a:r>
              <a:rPr lang="tr-TR" b="1" dirty="0"/>
              <a:t>2. YÖNETMELİK VE YÖNERGELER</a:t>
            </a:r>
          </a:p>
          <a:p>
            <a:pPr marL="0" indent="0">
              <a:buNone/>
            </a:pPr>
            <a:r>
              <a:rPr lang="tr-TR" b="1" dirty="0"/>
              <a:t>2.1. </a:t>
            </a:r>
            <a:r>
              <a:rPr lang="tr-TR" dirty="0"/>
              <a:t>Aydın Adnan Menderes Üniversitesi </a:t>
            </a:r>
            <a:r>
              <a:rPr lang="tr-TR" dirty="0" err="1"/>
              <a:t>Önlisans</a:t>
            </a:r>
            <a:r>
              <a:rPr lang="tr-TR" dirty="0"/>
              <a:t> Ve Lisans Eğitim Öğretim Yönetmeliği</a:t>
            </a:r>
          </a:p>
          <a:p>
            <a:pPr marL="0" indent="0">
              <a:buNone/>
            </a:pPr>
            <a:r>
              <a:rPr lang="tr-TR" b="1" dirty="0"/>
              <a:t>2.2. </a:t>
            </a:r>
            <a:r>
              <a:rPr lang="es-ES" dirty="0"/>
              <a:t>Aydın Adnan Menderes Üniversitesi Sınav Uygulama Yönergesi </a:t>
            </a:r>
            <a:endParaRPr lang="tr-TR" dirty="0"/>
          </a:p>
          <a:p>
            <a:pPr marL="0" indent="0">
              <a:buNone/>
            </a:pPr>
            <a:r>
              <a:rPr lang="tr-TR" b="1" dirty="0"/>
              <a:t>2.3. </a:t>
            </a:r>
            <a:r>
              <a:rPr lang="tr-TR" dirty="0"/>
              <a:t>Aydın Adnan Menderes Üniversitesi Uzaktan Eğitim Yönergesi</a:t>
            </a:r>
          </a:p>
          <a:p>
            <a:pPr marL="0" indent="0">
              <a:buNone/>
            </a:pPr>
            <a:r>
              <a:rPr lang="tr-TR" b="1" dirty="0"/>
              <a:t>2.4. </a:t>
            </a:r>
            <a:r>
              <a:rPr lang="tr-TR" dirty="0"/>
              <a:t>Aydın Adnan Menderes Üniversitesi </a:t>
            </a:r>
            <a:r>
              <a:rPr lang="tr-TR" dirty="0" smtClean="0"/>
              <a:t>Aydın Sağlık Hizmetleri MYO Eğitim </a:t>
            </a:r>
            <a:r>
              <a:rPr lang="tr-TR" dirty="0"/>
              <a:t>Yönergesi</a:t>
            </a:r>
          </a:p>
          <a:p>
            <a:pPr marL="0" indent="0">
              <a:buNone/>
            </a:pPr>
            <a:endParaRPr lang="tr-TR" b="1" dirty="0"/>
          </a:p>
          <a:p>
            <a:pPr marL="0" indent="0">
              <a:buNone/>
            </a:pPr>
            <a:endParaRPr lang="en-US" b="1" dirty="0"/>
          </a:p>
        </p:txBody>
      </p:sp>
      <p:sp>
        <p:nvSpPr>
          <p:cNvPr id="4" name="Slayt Numarası Yer Tutucusu 3">
            <a:extLst>
              <a:ext uri="{FF2B5EF4-FFF2-40B4-BE49-F238E27FC236}">
                <a16:creationId xmlns:a16="http://schemas.microsoft.com/office/drawing/2014/main" xmlns="" id="{5307E344-F68E-2FD8-2B5A-9C9570DC925F}"/>
              </a:ext>
            </a:extLst>
          </p:cNvPr>
          <p:cNvSpPr>
            <a:spLocks noGrp="1"/>
          </p:cNvSpPr>
          <p:nvPr>
            <p:ph type="sldNum" sz="quarter" idx="12"/>
          </p:nvPr>
        </p:nvSpPr>
        <p:spPr/>
        <p:txBody>
          <a:bodyPr/>
          <a:lstStyle/>
          <a:p>
            <a:fld id="{823720BD-EA6B-4B28-A92F-5CA2C4AFE6FF}" type="slidenum">
              <a:rPr lang="tr-TR" smtClean="0"/>
              <a:t>3</a:t>
            </a:fld>
            <a:endParaRPr lang="tr-TR"/>
          </a:p>
        </p:txBody>
      </p:sp>
    </p:spTree>
    <p:extLst>
      <p:ext uri="{BB962C8B-B14F-4D97-AF65-F5344CB8AC3E}">
        <p14:creationId xmlns:p14="http://schemas.microsoft.com/office/powerpoint/2010/main" val="3476368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b="1" dirty="0"/>
              <a:t>Eşleştirmeli Testler ve Hazırlama İlkeleri</a:t>
            </a:r>
          </a:p>
          <a:p>
            <a:pPr marL="0" indent="0">
              <a:buNone/>
            </a:pPr>
            <a:r>
              <a:rPr lang="tr-TR" b="1" dirty="0"/>
              <a:t>	</a:t>
            </a:r>
            <a:r>
              <a:rPr lang="tr-TR" dirty="0"/>
              <a:t> Bu tür test soruları iki sütundan oluşur. Soruların bulunduğu sütuna “öncüller” denir ve sayfanın sol tarafına yerleştirilir. Cevapların ve çeldiricilerin bulunduğu sütuna “seçenekler” denir ve sayfanın sağ tarafında bulunur. Öncüllerin başına boş parantez, cevapların başına da kalın ve büyük harfle seçenek maddesi yerleştirilir. Bu soruların başında mutlaka bir yönerge yer almalıdır. </a:t>
            </a:r>
            <a:endParaRPr lang="tr-TR" b="1" dirty="0"/>
          </a:p>
        </p:txBody>
      </p:sp>
      <p:sp>
        <p:nvSpPr>
          <p:cNvPr id="4" name="Slayt Numarası Yer Tutucusu 3">
            <a:extLst>
              <a:ext uri="{FF2B5EF4-FFF2-40B4-BE49-F238E27FC236}">
                <a16:creationId xmlns:a16="http://schemas.microsoft.com/office/drawing/2014/main" xmlns="" id="{17C440B8-F5C4-7596-D3BE-5226FB6472CC}"/>
              </a:ext>
            </a:extLst>
          </p:cNvPr>
          <p:cNvSpPr>
            <a:spLocks noGrp="1"/>
          </p:cNvSpPr>
          <p:nvPr>
            <p:ph type="sldNum" sz="quarter" idx="12"/>
          </p:nvPr>
        </p:nvSpPr>
        <p:spPr/>
        <p:txBody>
          <a:bodyPr/>
          <a:lstStyle/>
          <a:p>
            <a:fld id="{823720BD-EA6B-4B28-A92F-5CA2C4AFE6FF}" type="slidenum">
              <a:rPr lang="tr-TR" smtClean="0"/>
              <a:t>30</a:t>
            </a:fld>
            <a:endParaRPr lang="tr-TR"/>
          </a:p>
        </p:txBody>
      </p:sp>
    </p:spTree>
    <p:extLst>
      <p:ext uri="{BB962C8B-B14F-4D97-AF65-F5344CB8AC3E}">
        <p14:creationId xmlns:p14="http://schemas.microsoft.com/office/powerpoint/2010/main" val="42585505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lvl="1"/>
            <a:r>
              <a:rPr lang="tr-TR" sz="2000" u="sng" dirty="0"/>
              <a:t>Eşleştirmeli Test Sorusu Hazırlama İlkeleri</a:t>
            </a:r>
          </a:p>
          <a:p>
            <a:pPr lvl="2"/>
            <a:r>
              <a:rPr lang="tr-TR" sz="2000" dirty="0"/>
              <a:t>Öncüller ve seçenekler arasında doğrudan ve tek boyutlu bir ilişki bulunmalıdır.</a:t>
            </a:r>
          </a:p>
          <a:p>
            <a:pPr lvl="2"/>
            <a:r>
              <a:rPr lang="tr-TR" sz="2000" dirty="0"/>
              <a:t>Öncüllerin altında toplanacak cümlelerin sayısı 6’dan az 15’den çok olmamalıdır.</a:t>
            </a:r>
          </a:p>
          <a:p>
            <a:pPr lvl="2"/>
            <a:r>
              <a:rPr lang="tr-TR" sz="2000" dirty="0"/>
              <a:t>Öncüller ve seçenekler eşit sayıda olmamalıdır. Seçenekler sütunundaki madde sayısı öncüller sütunundakilerden en az iki ya da üç madde fazla olmalıdır.</a:t>
            </a:r>
          </a:p>
          <a:p>
            <a:pPr lvl="2"/>
            <a:r>
              <a:rPr lang="tr-TR" sz="2000" dirty="0"/>
              <a:t>Seçenekler mantıklı bir sıra izlemelidir. Seçeneklerde konu ile ilgisi olmayan seçeneklere yer verilmemelidir.</a:t>
            </a:r>
          </a:p>
          <a:p>
            <a:pPr lvl="2"/>
            <a:r>
              <a:rPr lang="tr-TR" sz="2000" dirty="0"/>
              <a:t>Öncüller ve seçenekler aynı sayfada yer almalıdır.</a:t>
            </a:r>
            <a:endParaRPr lang="tr-TR" sz="2000" u="sng" dirty="0"/>
          </a:p>
        </p:txBody>
      </p:sp>
      <p:sp>
        <p:nvSpPr>
          <p:cNvPr id="4" name="Slayt Numarası Yer Tutucusu 3">
            <a:extLst>
              <a:ext uri="{FF2B5EF4-FFF2-40B4-BE49-F238E27FC236}">
                <a16:creationId xmlns:a16="http://schemas.microsoft.com/office/drawing/2014/main" xmlns="" id="{715F887B-F28F-4AD5-B85A-F721FE3419CA}"/>
              </a:ext>
            </a:extLst>
          </p:cNvPr>
          <p:cNvSpPr>
            <a:spLocks noGrp="1"/>
          </p:cNvSpPr>
          <p:nvPr>
            <p:ph type="sldNum" sz="quarter" idx="12"/>
          </p:nvPr>
        </p:nvSpPr>
        <p:spPr/>
        <p:txBody>
          <a:bodyPr/>
          <a:lstStyle/>
          <a:p>
            <a:fld id="{823720BD-EA6B-4B28-A92F-5CA2C4AFE6FF}" type="slidenum">
              <a:rPr lang="tr-TR" smtClean="0"/>
              <a:t>31</a:t>
            </a:fld>
            <a:endParaRPr lang="tr-TR"/>
          </a:p>
        </p:txBody>
      </p:sp>
    </p:spTree>
    <p:extLst>
      <p:ext uri="{BB962C8B-B14F-4D97-AF65-F5344CB8AC3E}">
        <p14:creationId xmlns:p14="http://schemas.microsoft.com/office/powerpoint/2010/main" val="29299641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b="1" dirty="0"/>
              <a:t>Doğru/Yanlış Testler ve Hazırlama İlkeleri</a:t>
            </a:r>
          </a:p>
          <a:p>
            <a:pPr marL="0" indent="0">
              <a:buNone/>
            </a:pPr>
            <a:r>
              <a:rPr lang="tr-TR" b="1" dirty="0"/>
              <a:t>	</a:t>
            </a:r>
            <a:r>
              <a:rPr lang="tr-TR" dirty="0"/>
              <a:t> Doğru/yanlış test sorularında maddede/soru kökünde verilen önermenin testi cevaplayan kişi tarafından belli bir ölçüte göre sınıflaması istenir. Bu sınıflama genellikle doğru/yanlış ya da evet/hayır biçimindedir. </a:t>
            </a:r>
            <a:endParaRPr lang="tr-TR" b="1" dirty="0"/>
          </a:p>
        </p:txBody>
      </p:sp>
      <p:sp>
        <p:nvSpPr>
          <p:cNvPr id="4" name="Slayt Numarası Yer Tutucusu 3">
            <a:extLst>
              <a:ext uri="{FF2B5EF4-FFF2-40B4-BE49-F238E27FC236}">
                <a16:creationId xmlns:a16="http://schemas.microsoft.com/office/drawing/2014/main" xmlns="" id="{9C72BDAE-DFF4-BEBA-2AE3-63747F02119C}"/>
              </a:ext>
            </a:extLst>
          </p:cNvPr>
          <p:cNvSpPr>
            <a:spLocks noGrp="1"/>
          </p:cNvSpPr>
          <p:nvPr>
            <p:ph type="sldNum" sz="quarter" idx="12"/>
          </p:nvPr>
        </p:nvSpPr>
        <p:spPr/>
        <p:txBody>
          <a:bodyPr/>
          <a:lstStyle/>
          <a:p>
            <a:fld id="{823720BD-EA6B-4B28-A92F-5CA2C4AFE6FF}" type="slidenum">
              <a:rPr lang="tr-TR" smtClean="0"/>
              <a:t>32</a:t>
            </a:fld>
            <a:endParaRPr lang="tr-TR"/>
          </a:p>
        </p:txBody>
      </p:sp>
    </p:spTree>
    <p:extLst>
      <p:ext uri="{BB962C8B-B14F-4D97-AF65-F5344CB8AC3E}">
        <p14:creationId xmlns:p14="http://schemas.microsoft.com/office/powerpoint/2010/main" val="37538063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92500" lnSpcReduction="10000"/>
          </a:bodyPr>
          <a:lstStyle/>
          <a:p>
            <a:pPr lvl="1"/>
            <a:r>
              <a:rPr lang="tr-TR" u="sng" dirty="0"/>
              <a:t>Doğru/Yanlış Test Sorusu Hazırlama İlkeleri</a:t>
            </a:r>
          </a:p>
          <a:p>
            <a:pPr lvl="2"/>
            <a:r>
              <a:rPr lang="tr-TR" sz="2000" dirty="0"/>
              <a:t>Bu tür test soruların başında mutlaka yönerge yer almalıdır.</a:t>
            </a:r>
          </a:p>
          <a:p>
            <a:pPr lvl="2"/>
            <a:r>
              <a:rPr lang="tr-TR" sz="2000" dirty="0"/>
              <a:t>Her soru tek bir bilgi üzerine kurulmalıdır.</a:t>
            </a:r>
          </a:p>
          <a:p>
            <a:pPr lvl="2"/>
            <a:r>
              <a:rPr lang="tr-TR" sz="2000" dirty="0"/>
              <a:t>İçinde birden fazla bilgi ve ifade bulunmamalıdır.</a:t>
            </a:r>
          </a:p>
          <a:p>
            <a:pPr lvl="2"/>
            <a:r>
              <a:rPr lang="tr-TR" sz="2000" dirty="0"/>
              <a:t>Sorular bir kaynağa dayandırılarak verilmelidir.</a:t>
            </a:r>
          </a:p>
          <a:p>
            <a:pPr lvl="2"/>
            <a:r>
              <a:rPr lang="tr-TR" sz="2000" dirty="0"/>
              <a:t>Sorulardaki ifadeler kaynaktan olduğu gibi alınmamalıdır.</a:t>
            </a:r>
          </a:p>
          <a:p>
            <a:pPr lvl="2"/>
            <a:r>
              <a:rPr lang="tr-TR" sz="2000" dirty="0"/>
              <a:t>Soru cümlesi kesinlikle doğru ya da kesinlikle yanlış olmalıdır.</a:t>
            </a:r>
          </a:p>
          <a:p>
            <a:pPr lvl="2"/>
            <a:r>
              <a:rPr lang="tr-TR" sz="2000" dirty="0"/>
              <a:t>Bir soru temelden yanlış olmalıdır.</a:t>
            </a:r>
          </a:p>
          <a:p>
            <a:pPr lvl="2"/>
            <a:r>
              <a:rPr lang="tr-TR" sz="2000" dirty="0"/>
              <a:t>Mümkünse olumsuz bir ifade kullanılmamalıdır.</a:t>
            </a:r>
          </a:p>
          <a:p>
            <a:pPr lvl="2"/>
            <a:r>
              <a:rPr lang="tr-TR" sz="2000" dirty="0"/>
              <a:t>Doğruluk ya da yanlışlığın belirlenmesinde sözel ipucu olabilecek belirleyiciler bulunmamalıdır. </a:t>
            </a:r>
          </a:p>
          <a:p>
            <a:pPr lvl="2"/>
            <a:r>
              <a:rPr lang="tr-TR" sz="2000" dirty="0"/>
              <a:t>Yanlış soru ifadelerinin oranı doğru ifadelerden biraz daha yüksek tutulmalıdır.</a:t>
            </a:r>
          </a:p>
          <a:p>
            <a:pPr lvl="2"/>
            <a:r>
              <a:rPr lang="tr-TR" sz="2000" dirty="0"/>
              <a:t>Doğru ve yanlış soru ifadeleri belirli bir sıra izlememelidir.</a:t>
            </a:r>
            <a:endParaRPr lang="tr-TR" sz="2000" u="sng" dirty="0"/>
          </a:p>
        </p:txBody>
      </p:sp>
      <p:sp>
        <p:nvSpPr>
          <p:cNvPr id="4" name="Slayt Numarası Yer Tutucusu 3">
            <a:extLst>
              <a:ext uri="{FF2B5EF4-FFF2-40B4-BE49-F238E27FC236}">
                <a16:creationId xmlns:a16="http://schemas.microsoft.com/office/drawing/2014/main" xmlns="" id="{F6F73D52-7CB2-0FA0-5E07-72B4A219EF59}"/>
              </a:ext>
            </a:extLst>
          </p:cNvPr>
          <p:cNvSpPr>
            <a:spLocks noGrp="1"/>
          </p:cNvSpPr>
          <p:nvPr>
            <p:ph type="sldNum" sz="quarter" idx="12"/>
          </p:nvPr>
        </p:nvSpPr>
        <p:spPr/>
        <p:txBody>
          <a:bodyPr/>
          <a:lstStyle/>
          <a:p>
            <a:fld id="{823720BD-EA6B-4B28-A92F-5CA2C4AFE6FF}" type="slidenum">
              <a:rPr lang="tr-TR" smtClean="0"/>
              <a:t>33</a:t>
            </a:fld>
            <a:endParaRPr lang="tr-TR"/>
          </a:p>
        </p:txBody>
      </p:sp>
    </p:spTree>
    <p:extLst>
      <p:ext uri="{BB962C8B-B14F-4D97-AF65-F5344CB8AC3E}">
        <p14:creationId xmlns:p14="http://schemas.microsoft.com/office/powerpoint/2010/main" val="19403090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r>
              <a:rPr lang="tr-TR" b="1" dirty="0"/>
              <a:t>Performans Testleri ve Hazırlama İlkeleri</a:t>
            </a:r>
          </a:p>
          <a:p>
            <a:pPr marL="0" indent="0">
              <a:buNone/>
            </a:pPr>
            <a:r>
              <a:rPr lang="tr-TR" b="1" dirty="0"/>
              <a:t>	</a:t>
            </a:r>
            <a:r>
              <a:rPr lang="tr-TR" dirty="0"/>
              <a:t> Eğitimde yapımı (performansı) vurgulayan hedefler çoğu zaman dolaylı biçimde ölçülmektedir. Örneğin bir işin nasıl yapılacağına ilişkin sözel olarak verilen bilgi, o işin söylendiği gibi yapılacağının bir kanıtı kabul edilir. Ne yazık ki bu yaklaşım elde edilen ölçme sonuçlarının geçerliği açısından büyük sakıncalar taşır. Bilme ile bildiğini </a:t>
            </a:r>
            <a:r>
              <a:rPr lang="tr-TR" dirty="0" err="1"/>
              <a:t>başarılıca</a:t>
            </a:r>
            <a:r>
              <a:rPr lang="tr-TR" dirty="0"/>
              <a:t> uygulama arasında her zaman yüksek bir ilişki yoktur. Bu nedenle bazı derslerin hedefleri arasında bulunan performans ile ilgili hedefler (Özellikle de hemşirelik alanında mesleki uygulamalı dersler) yukarıdaki bilgi testleri ile ölçülemez. Eğitimde yapımı vurgulayan hedeflerin ölçülmesinde performans testleri kullanılır. Bu testlerle ya bir davranış yapılırken (süreç) gözlenir veya </a:t>
            </a:r>
            <a:r>
              <a:rPr lang="tr-TR" dirty="0" err="1"/>
              <a:t>bellli</a:t>
            </a:r>
            <a:r>
              <a:rPr lang="tr-TR" dirty="0"/>
              <a:t> işlemle ya da işlemler sonucunda ortaya çıkan ürünün niteliklerine bakılır. </a:t>
            </a:r>
            <a:endParaRPr lang="tr-TR" b="1" dirty="0"/>
          </a:p>
        </p:txBody>
      </p:sp>
      <p:sp>
        <p:nvSpPr>
          <p:cNvPr id="4" name="Slayt Numarası Yer Tutucusu 3">
            <a:extLst>
              <a:ext uri="{FF2B5EF4-FFF2-40B4-BE49-F238E27FC236}">
                <a16:creationId xmlns:a16="http://schemas.microsoft.com/office/drawing/2014/main" xmlns="" id="{40C466EF-4259-8EE9-E5B0-B6F19B62CD7F}"/>
              </a:ext>
            </a:extLst>
          </p:cNvPr>
          <p:cNvSpPr>
            <a:spLocks noGrp="1"/>
          </p:cNvSpPr>
          <p:nvPr>
            <p:ph type="sldNum" sz="quarter" idx="12"/>
          </p:nvPr>
        </p:nvSpPr>
        <p:spPr/>
        <p:txBody>
          <a:bodyPr/>
          <a:lstStyle/>
          <a:p>
            <a:fld id="{823720BD-EA6B-4B28-A92F-5CA2C4AFE6FF}" type="slidenum">
              <a:rPr lang="tr-TR" smtClean="0"/>
              <a:t>34</a:t>
            </a:fld>
            <a:endParaRPr lang="tr-TR"/>
          </a:p>
        </p:txBody>
      </p:sp>
    </p:spTree>
    <p:extLst>
      <p:ext uri="{BB962C8B-B14F-4D97-AF65-F5344CB8AC3E}">
        <p14:creationId xmlns:p14="http://schemas.microsoft.com/office/powerpoint/2010/main" val="12711548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lvl="1"/>
            <a:r>
              <a:rPr lang="tr-TR" sz="2000" u="sng" dirty="0"/>
              <a:t>Performans Testleri Hazırlama İlkeleri</a:t>
            </a:r>
          </a:p>
          <a:p>
            <a:pPr lvl="2"/>
            <a:r>
              <a:rPr lang="tr-TR" sz="2000" dirty="0"/>
              <a:t>Öncelikle performans ölçümünde süreç ve sonuç yönünden öğrencide bulunması istenen özellikler belirlenmelidir.</a:t>
            </a:r>
          </a:p>
          <a:p>
            <a:pPr lvl="2"/>
            <a:r>
              <a:rPr lang="tr-TR" sz="2000" dirty="0"/>
              <a:t>Bu özellikler gözlendiğinde onların varlığına kanıt olabilecek gözlenebilir davranışlara çevrilmeli ve bu davranışlar açık-seçik biçimde listelenmelidir.</a:t>
            </a:r>
          </a:p>
          <a:p>
            <a:pPr lvl="2"/>
            <a:r>
              <a:rPr lang="tr-TR" sz="2000" dirty="0"/>
              <a:t>Öğrenende özellikle süreç yönünden istenen davranışların gözlenmesi için gereken test durumları sağlanmalıdır.</a:t>
            </a:r>
          </a:p>
          <a:p>
            <a:pPr lvl="2"/>
            <a:r>
              <a:rPr lang="tr-TR" sz="2000" dirty="0"/>
              <a:t>Öğrenende bulunması istenen davranışları, yaratılan test durumları içinde öğrencilerin gösterip gösteremediğini ya da davranışın sıklığını ve mükemmellik derecesini saptamaya yarayacak bir ölçek/değerlendirme aracı hazırlamak gerekir. Öğrenen davranışlarının gözlenmesi sonucundaki gözlem sonuçlarının kaydedilmesinde genellikle iki değerlendirme aracı kullanılır: Kontrol listeleri ve dereceleme ölçekleri/formları</a:t>
            </a:r>
            <a:endParaRPr lang="tr-TR" sz="2000" u="sng" dirty="0"/>
          </a:p>
        </p:txBody>
      </p:sp>
      <p:sp>
        <p:nvSpPr>
          <p:cNvPr id="4" name="Slayt Numarası Yer Tutucusu 3">
            <a:extLst>
              <a:ext uri="{FF2B5EF4-FFF2-40B4-BE49-F238E27FC236}">
                <a16:creationId xmlns:a16="http://schemas.microsoft.com/office/drawing/2014/main" xmlns="" id="{32567160-FE38-E0A3-6CF9-9CA6A6E34C38}"/>
              </a:ext>
            </a:extLst>
          </p:cNvPr>
          <p:cNvSpPr>
            <a:spLocks noGrp="1"/>
          </p:cNvSpPr>
          <p:nvPr>
            <p:ph type="sldNum" sz="quarter" idx="12"/>
          </p:nvPr>
        </p:nvSpPr>
        <p:spPr/>
        <p:txBody>
          <a:bodyPr/>
          <a:lstStyle/>
          <a:p>
            <a:fld id="{823720BD-EA6B-4B28-A92F-5CA2C4AFE6FF}" type="slidenum">
              <a:rPr lang="tr-TR" smtClean="0"/>
              <a:t>35</a:t>
            </a:fld>
            <a:endParaRPr lang="tr-TR"/>
          </a:p>
        </p:txBody>
      </p:sp>
    </p:spTree>
    <p:extLst>
      <p:ext uri="{BB962C8B-B14F-4D97-AF65-F5344CB8AC3E}">
        <p14:creationId xmlns:p14="http://schemas.microsoft.com/office/powerpoint/2010/main" val="25300917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b="1" dirty="0">
                <a:solidFill>
                  <a:srgbClr val="313C8D"/>
                </a:solidFill>
                <a:latin typeface="+mn-lt"/>
              </a:rPr>
              <a:t>2.2.1.3. Puanlama ve Değerlendirme</a:t>
            </a:r>
          </a:p>
        </p:txBody>
      </p:sp>
      <p:sp>
        <p:nvSpPr>
          <p:cNvPr id="3" name="İçerik Yer Tutucusu 2"/>
          <p:cNvSpPr>
            <a:spLocks noGrp="1"/>
          </p:cNvSpPr>
          <p:nvPr>
            <p:ph idx="1"/>
          </p:nvPr>
        </p:nvSpPr>
        <p:spPr>
          <a:xfrm>
            <a:off x="1097279" y="2111828"/>
            <a:ext cx="10058399" cy="3757265"/>
          </a:xfrm>
        </p:spPr>
        <p:txBody>
          <a:bodyPr>
            <a:normAutofit/>
          </a:bodyPr>
          <a:lstStyle/>
          <a:p>
            <a:pPr algn="just"/>
            <a:r>
              <a:rPr lang="tr-TR" sz="2400" dirty="0"/>
              <a:t>Sınavlarda kullanılacak testlerin cevap anahtarları ve puanlamaları, soru kitapçıklarıyla birlikte hazırlanmalıdır. Cevap anahtarında, her bir soruya ve o soruya ait her bir maddeye verilecek puan önceden belirlenmelidir.</a:t>
            </a:r>
          </a:p>
        </p:txBody>
      </p:sp>
      <p:sp>
        <p:nvSpPr>
          <p:cNvPr id="4" name="Slayt Numarası Yer Tutucusu 3">
            <a:extLst>
              <a:ext uri="{FF2B5EF4-FFF2-40B4-BE49-F238E27FC236}">
                <a16:creationId xmlns:a16="http://schemas.microsoft.com/office/drawing/2014/main" xmlns="" id="{B2788E2B-C8FD-C1AE-334C-A7BC20E7E6F6}"/>
              </a:ext>
            </a:extLst>
          </p:cNvPr>
          <p:cNvSpPr>
            <a:spLocks noGrp="1"/>
          </p:cNvSpPr>
          <p:nvPr>
            <p:ph type="sldNum" sz="quarter" idx="12"/>
          </p:nvPr>
        </p:nvSpPr>
        <p:spPr/>
        <p:txBody>
          <a:bodyPr/>
          <a:lstStyle/>
          <a:p>
            <a:fld id="{823720BD-EA6B-4B28-A92F-5CA2C4AFE6FF}" type="slidenum">
              <a:rPr lang="tr-TR" smtClean="0"/>
              <a:t>36</a:t>
            </a:fld>
            <a:endParaRPr lang="tr-TR"/>
          </a:p>
        </p:txBody>
      </p:sp>
    </p:spTree>
    <p:extLst>
      <p:ext uri="{BB962C8B-B14F-4D97-AF65-F5344CB8AC3E}">
        <p14:creationId xmlns:p14="http://schemas.microsoft.com/office/powerpoint/2010/main" val="40070506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F334BC71-A037-6DFD-7E61-0BADFC61F74E}"/>
              </a:ext>
            </a:extLst>
          </p:cNvPr>
          <p:cNvSpPr>
            <a:spLocks noGrp="1"/>
          </p:cNvSpPr>
          <p:nvPr>
            <p:ph type="title"/>
          </p:nvPr>
        </p:nvSpPr>
        <p:spPr>
          <a:xfrm>
            <a:off x="1097280" y="286604"/>
            <a:ext cx="10058400" cy="1270054"/>
          </a:xfrm>
        </p:spPr>
        <p:txBody>
          <a:bodyPr>
            <a:normAutofit/>
          </a:bodyPr>
          <a:lstStyle/>
          <a:p>
            <a:r>
              <a:rPr lang="tr-TR" sz="4000" b="1" dirty="0">
                <a:latin typeface="+mn-lt"/>
              </a:rPr>
              <a:t>Puanlama:</a:t>
            </a:r>
            <a:endParaRPr lang="en-US" sz="4000" dirty="0">
              <a:latin typeface="+mn-lt"/>
            </a:endParaRPr>
          </a:p>
        </p:txBody>
      </p:sp>
      <p:sp>
        <p:nvSpPr>
          <p:cNvPr id="3" name="İçerik Yer Tutucusu 2">
            <a:extLst>
              <a:ext uri="{FF2B5EF4-FFF2-40B4-BE49-F238E27FC236}">
                <a16:creationId xmlns:a16="http://schemas.microsoft.com/office/drawing/2014/main" xmlns="" id="{4145A3D2-BF4B-DDB9-D185-A3180C890321}"/>
              </a:ext>
            </a:extLst>
          </p:cNvPr>
          <p:cNvSpPr>
            <a:spLocks noGrp="1"/>
          </p:cNvSpPr>
          <p:nvPr>
            <p:ph idx="1"/>
          </p:nvPr>
        </p:nvSpPr>
        <p:spPr/>
        <p:txBody>
          <a:bodyPr>
            <a:normAutofit/>
          </a:bodyPr>
          <a:lstStyle/>
          <a:p>
            <a:pPr algn="just"/>
            <a:r>
              <a:rPr lang="tr-TR" dirty="0"/>
              <a:t>Ölçme araçlarının çoğu sayısal sonuçlar üretir. Bu sayısal değerlere ulaşmak amacıyla gözlenen özelliklerin nicel biçimde ifade edilmesi sürecine </a:t>
            </a:r>
            <a:r>
              <a:rPr lang="tr-TR" b="1" dirty="0"/>
              <a:t>puanlama</a:t>
            </a:r>
            <a:r>
              <a:rPr lang="tr-TR" dirty="0"/>
              <a:t> denir. Puanlama işlemi, yapılacak değerlendirmelerin geçerliliğini ve güvenilirliğini doğrudan etkiler. Ölçme aracının yapısı, sınavın türü ve kullanılan soru biçimleri, puanlamanın nasıl yapılacağını belirleyen temel etmenlerdir.</a:t>
            </a:r>
          </a:p>
          <a:p>
            <a:pPr algn="just"/>
            <a:r>
              <a:rPr lang="tr-TR" dirty="0"/>
              <a:t>Puanlamada objektiflik büyük önem taşır. Güvenirliği düşük olan subjektif yöntemler yerine, mümkün olduğunca nesnel ölçütlere dayalı puanlama tercih edilmelidir. Çoktan seçmeli testlerde bu objektiflik en yüksek düzeyde sağlanabilir. Puanlama sonrasında hata payını azaltmak için mutlaka kontrol yapılmalı; özellikle çok sayıda cevap kâğıdı bulunan sınavlarda rastgele örneklem yöntemiyle kontrol sağlanması uygun olacaktır.</a:t>
            </a:r>
          </a:p>
          <a:p>
            <a:pPr algn="just"/>
            <a:r>
              <a:rPr lang="tr-TR" dirty="0"/>
              <a:t>En sade yöntem, her doğru cevaba “1” puan, yanlış veya boş cevaba “0” puan vermektir. Puanlama sürecinde kullanılan yöntemlerin basit, açık ve tutarlı olması esastır. Aynı türdeki sorular, aynı ölçütlerle değerlendirilmelidir.</a:t>
            </a:r>
          </a:p>
          <a:p>
            <a:endParaRPr lang="en-US" dirty="0"/>
          </a:p>
        </p:txBody>
      </p:sp>
      <p:sp>
        <p:nvSpPr>
          <p:cNvPr id="4" name="Slayt Numarası Yer Tutucusu 3">
            <a:extLst>
              <a:ext uri="{FF2B5EF4-FFF2-40B4-BE49-F238E27FC236}">
                <a16:creationId xmlns:a16="http://schemas.microsoft.com/office/drawing/2014/main" xmlns="" id="{E93024E0-B4E1-CCE9-8B28-D5EBD05E5250}"/>
              </a:ext>
            </a:extLst>
          </p:cNvPr>
          <p:cNvSpPr>
            <a:spLocks noGrp="1"/>
          </p:cNvSpPr>
          <p:nvPr>
            <p:ph type="sldNum" sz="quarter" idx="12"/>
          </p:nvPr>
        </p:nvSpPr>
        <p:spPr/>
        <p:txBody>
          <a:bodyPr/>
          <a:lstStyle/>
          <a:p>
            <a:fld id="{823720BD-EA6B-4B28-A92F-5CA2C4AFE6FF}" type="slidenum">
              <a:rPr lang="tr-TR" smtClean="0"/>
              <a:t>37</a:t>
            </a:fld>
            <a:endParaRPr lang="tr-TR"/>
          </a:p>
        </p:txBody>
      </p:sp>
    </p:spTree>
    <p:extLst>
      <p:ext uri="{BB962C8B-B14F-4D97-AF65-F5344CB8AC3E}">
        <p14:creationId xmlns:p14="http://schemas.microsoft.com/office/powerpoint/2010/main" val="24267695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9A047A90-FDB3-C93A-6499-B029E3C696C2}"/>
              </a:ext>
            </a:extLst>
          </p:cNvPr>
          <p:cNvSpPr>
            <a:spLocks noGrp="1"/>
          </p:cNvSpPr>
          <p:nvPr>
            <p:ph type="title"/>
          </p:nvPr>
        </p:nvSpPr>
        <p:spPr>
          <a:xfrm>
            <a:off x="1097280" y="286604"/>
            <a:ext cx="10058400" cy="1259168"/>
          </a:xfrm>
        </p:spPr>
        <p:txBody>
          <a:bodyPr>
            <a:normAutofit/>
          </a:bodyPr>
          <a:lstStyle/>
          <a:p>
            <a:r>
              <a:rPr lang="tr-TR" sz="4000" b="1" dirty="0">
                <a:latin typeface="+mn-lt"/>
              </a:rPr>
              <a:t>Değerlendirme:</a:t>
            </a:r>
            <a:endParaRPr lang="en-US" sz="4000" dirty="0">
              <a:latin typeface="+mn-lt"/>
            </a:endParaRPr>
          </a:p>
        </p:txBody>
      </p:sp>
      <p:sp>
        <p:nvSpPr>
          <p:cNvPr id="3" name="İçerik Yer Tutucusu 2">
            <a:extLst>
              <a:ext uri="{FF2B5EF4-FFF2-40B4-BE49-F238E27FC236}">
                <a16:creationId xmlns:a16="http://schemas.microsoft.com/office/drawing/2014/main" xmlns="" id="{89980327-D549-FF5F-80B3-63E6A581D5AB}"/>
              </a:ext>
            </a:extLst>
          </p:cNvPr>
          <p:cNvSpPr>
            <a:spLocks noGrp="1"/>
          </p:cNvSpPr>
          <p:nvPr>
            <p:ph idx="1"/>
          </p:nvPr>
        </p:nvSpPr>
        <p:spPr/>
        <p:txBody>
          <a:bodyPr>
            <a:normAutofit fontScale="92500"/>
          </a:bodyPr>
          <a:lstStyle/>
          <a:p>
            <a:pPr algn="just"/>
            <a:r>
              <a:rPr lang="tr-TR" dirty="0"/>
              <a:t>Değerlendirme, ölçme sonucunda elde edilen verilerin belirli ölçütler çerçevesinde yorumlanması ve anlamlandırılması sürecidir. Ölçme tek başına yalnızca veri sağlar; değerlendirme ise bu verilerden anlam çıkararak yargıya varmayı amaçlar. Değerlendirme süreci, bir bireyin ya da grubun performansına, bilgi düzeyine veya davranışına ilişkin karara ulaşılmasını sağlar.</a:t>
            </a:r>
          </a:p>
          <a:p>
            <a:pPr algn="just"/>
            <a:r>
              <a:rPr lang="tr-TR" dirty="0"/>
              <a:t>Değerlendirme işlemi sırasında hem objektif hem de subjektif kaynaklardan elde edilen bilgilerden yararlanılır. Ölçütler; kurumun hedefleri, dersin öğrenme çıktıları veya belirlenmiş başarı kriterleri olabilir. Elde edilen sonuçlar bu ölçütlerle karşılaştırılarak başarı, gelişim ya da eksiklikler belirlenir.</a:t>
            </a:r>
          </a:p>
          <a:p>
            <a:pPr algn="just"/>
            <a:r>
              <a:rPr lang="tr-TR" dirty="0"/>
              <a:t>Eğitim ortamlarında “başarılı/başarısız”, “yeterli/yetersiz” gibi kavramların anlam kazanması değerlendirme süreciyle mümkündür. Değerlendirme yalnızca ölçüm sonucunu aktarmakla kalmaz; öğretim sürecine yön verir, karar verme aşamalarında yol gösterici olur. Ölçme işlemi yapılmadan değerlendirme yapılamaz, ancak yapılan her ölçme bir değerlendirme amacı taşıyabilir.</a:t>
            </a:r>
          </a:p>
          <a:p>
            <a:pPr algn="just"/>
            <a:r>
              <a:rPr lang="tr-TR" dirty="0"/>
              <a:t>Eğitim ortamlarında verilen notlar, güvenilirliği ve geçerliliği kanıtlanmış ölçme sonuçlarına dayanmalı; notlandırma işlemi, amacına uygun ölçütler doğrultusunda ve hatasız biçimde gerçekleştirilmelidir.</a:t>
            </a:r>
          </a:p>
        </p:txBody>
      </p:sp>
      <p:sp>
        <p:nvSpPr>
          <p:cNvPr id="4" name="Slayt Numarası Yer Tutucusu 3">
            <a:extLst>
              <a:ext uri="{FF2B5EF4-FFF2-40B4-BE49-F238E27FC236}">
                <a16:creationId xmlns:a16="http://schemas.microsoft.com/office/drawing/2014/main" xmlns="" id="{1580A5D4-BD6C-E7D9-7193-299236E3DE0A}"/>
              </a:ext>
            </a:extLst>
          </p:cNvPr>
          <p:cNvSpPr>
            <a:spLocks noGrp="1"/>
          </p:cNvSpPr>
          <p:nvPr>
            <p:ph type="sldNum" sz="quarter" idx="12"/>
          </p:nvPr>
        </p:nvSpPr>
        <p:spPr/>
        <p:txBody>
          <a:bodyPr/>
          <a:lstStyle/>
          <a:p>
            <a:fld id="{823720BD-EA6B-4B28-A92F-5CA2C4AFE6FF}" type="slidenum">
              <a:rPr lang="tr-TR" smtClean="0"/>
              <a:t>38</a:t>
            </a:fld>
            <a:endParaRPr lang="tr-TR"/>
          </a:p>
        </p:txBody>
      </p:sp>
    </p:spTree>
    <p:extLst>
      <p:ext uri="{BB962C8B-B14F-4D97-AF65-F5344CB8AC3E}">
        <p14:creationId xmlns:p14="http://schemas.microsoft.com/office/powerpoint/2010/main" val="29303959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6490ED05-C9A7-5E3F-CB3D-C81F1E32E20D}"/>
              </a:ext>
            </a:extLst>
          </p:cNvPr>
          <p:cNvSpPr>
            <a:spLocks noGrp="1"/>
          </p:cNvSpPr>
          <p:nvPr>
            <p:ph type="title"/>
          </p:nvPr>
        </p:nvSpPr>
        <p:spPr/>
        <p:txBody>
          <a:bodyPr>
            <a:normAutofit/>
          </a:bodyPr>
          <a:lstStyle/>
          <a:p>
            <a:r>
              <a:rPr lang="en-US" sz="4000" b="1" dirty="0">
                <a:solidFill>
                  <a:srgbClr val="313C8D"/>
                </a:solidFill>
                <a:latin typeface="+mn-lt"/>
              </a:rPr>
              <a:t>3.2.1.4. </a:t>
            </a:r>
            <a:r>
              <a:rPr lang="en-US" sz="4000" b="1" dirty="0" err="1">
                <a:solidFill>
                  <a:srgbClr val="313C8D"/>
                </a:solidFill>
                <a:latin typeface="+mn-lt"/>
              </a:rPr>
              <a:t>Sınav</a:t>
            </a:r>
            <a:r>
              <a:rPr lang="en-US" sz="4000" b="1" dirty="0">
                <a:solidFill>
                  <a:srgbClr val="313C8D"/>
                </a:solidFill>
                <a:latin typeface="+mn-lt"/>
              </a:rPr>
              <a:t> </a:t>
            </a:r>
            <a:r>
              <a:rPr lang="en-US" sz="4000" b="1" dirty="0" err="1">
                <a:solidFill>
                  <a:srgbClr val="313C8D"/>
                </a:solidFill>
                <a:latin typeface="+mn-lt"/>
              </a:rPr>
              <a:t>Süreçleri</a:t>
            </a:r>
            <a:endParaRPr lang="en-US" sz="4000" b="1" dirty="0">
              <a:solidFill>
                <a:srgbClr val="313C8D"/>
              </a:solidFill>
              <a:latin typeface="+mn-lt"/>
            </a:endParaRPr>
          </a:p>
        </p:txBody>
      </p:sp>
      <p:sp>
        <p:nvSpPr>
          <p:cNvPr id="3" name="İçerik Yer Tutucusu 2">
            <a:extLst>
              <a:ext uri="{FF2B5EF4-FFF2-40B4-BE49-F238E27FC236}">
                <a16:creationId xmlns:a16="http://schemas.microsoft.com/office/drawing/2014/main" xmlns="" id="{B1C9FF09-5F01-9230-05E3-415FC23B55FC}"/>
              </a:ext>
            </a:extLst>
          </p:cNvPr>
          <p:cNvSpPr>
            <a:spLocks noGrp="1"/>
          </p:cNvSpPr>
          <p:nvPr>
            <p:ph idx="1"/>
          </p:nvPr>
        </p:nvSpPr>
        <p:spPr/>
        <p:txBody>
          <a:bodyPr>
            <a:normAutofit/>
          </a:bodyPr>
          <a:lstStyle/>
          <a:p>
            <a:pPr algn="just"/>
            <a:r>
              <a:rPr lang="tr-TR" dirty="0"/>
              <a:t>Aydın Sağlık Hizmetleri Meslek Yüksekokulu’nda sınavlar, dersin içeriğine ve yürütülme biçimine göre </a:t>
            </a:r>
            <a:r>
              <a:rPr lang="tr-TR" b="1" dirty="0"/>
              <a:t>yüz yüze</a:t>
            </a:r>
            <a:r>
              <a:rPr lang="tr-TR" dirty="0"/>
              <a:t> veya </a:t>
            </a:r>
            <a:r>
              <a:rPr lang="tr-TR" b="1" dirty="0"/>
              <a:t>çevrimiçi</a:t>
            </a:r>
            <a:r>
              <a:rPr lang="tr-TR" dirty="0"/>
              <a:t> olarak gerçekleştirilebilir. Her dersin sınav hedefleri, değerlendirme ölçütleri ve uygulanacak yöntemler, ders sorumlusunun hazırladığı ve dersin bilgi paketinde yer alan (</a:t>
            </a:r>
            <a:r>
              <a:rPr lang="tr-TR" dirty="0">
                <a:hlinkClick r:id="rId2"/>
              </a:rPr>
              <a:t>https://akts.adu.edu.tr/programme-detail/2/4033/</a:t>
            </a:r>
            <a:r>
              <a:rPr lang="tr-TR" dirty="0"/>
              <a:t>) açıklamalara uygun şekilde belirlenir.</a:t>
            </a:r>
          </a:p>
          <a:p>
            <a:pPr algn="just"/>
            <a:r>
              <a:rPr lang="tr-TR" dirty="0"/>
              <a:t>Dönem içi ve dönem sonu sınavlarının hangi yöntemlerle yapılacağı, kapsamı ve değerlendirme ölçütleri, dönem başında dersin sorumlu öğretim elemanı tarafından öğrencilere açıklanır. Sınav haftaları ve sınav tarihleri, yüksekokul yönetimi tarafından belirlenerek Öğrenci Bilgi Sistemi (OBİS) üzerinden duyurulur.</a:t>
            </a:r>
          </a:p>
          <a:p>
            <a:pPr algn="just"/>
            <a:r>
              <a:rPr lang="tr-TR" dirty="0"/>
              <a:t>Ders sorumlusu öğretim elemanları, dersin ilk haftasında öğrencilerle paylaşacakları ders bilgi formunda; dersin amacı, öğrenme çıktıları, ölçme-değerlendirme yöntemleri ve kullanılacak formlar hakkında bilgi verir. Böylece öğrenciler, dönem başında sınavlara ilişkin tüm süreçlerden haberdar edilir.</a:t>
            </a:r>
          </a:p>
        </p:txBody>
      </p:sp>
      <p:sp>
        <p:nvSpPr>
          <p:cNvPr id="4" name="Slayt Numarası Yer Tutucusu 3">
            <a:extLst>
              <a:ext uri="{FF2B5EF4-FFF2-40B4-BE49-F238E27FC236}">
                <a16:creationId xmlns:a16="http://schemas.microsoft.com/office/drawing/2014/main" xmlns="" id="{A5653261-1995-E6BA-E430-BB44F1684089}"/>
              </a:ext>
            </a:extLst>
          </p:cNvPr>
          <p:cNvSpPr>
            <a:spLocks noGrp="1"/>
          </p:cNvSpPr>
          <p:nvPr>
            <p:ph type="sldNum" sz="quarter" idx="12"/>
          </p:nvPr>
        </p:nvSpPr>
        <p:spPr/>
        <p:txBody>
          <a:bodyPr/>
          <a:lstStyle/>
          <a:p>
            <a:fld id="{823720BD-EA6B-4B28-A92F-5CA2C4AFE6FF}" type="slidenum">
              <a:rPr lang="tr-TR" smtClean="0"/>
              <a:t>39</a:t>
            </a:fld>
            <a:endParaRPr lang="tr-TR"/>
          </a:p>
        </p:txBody>
      </p:sp>
    </p:spTree>
    <p:extLst>
      <p:ext uri="{BB962C8B-B14F-4D97-AF65-F5344CB8AC3E}">
        <p14:creationId xmlns:p14="http://schemas.microsoft.com/office/powerpoint/2010/main" val="2887347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0EEEAEE4-5317-19E5-C56D-2C6B858207FF}"/>
              </a:ext>
            </a:extLst>
          </p:cNvPr>
          <p:cNvSpPr>
            <a:spLocks noGrp="1"/>
          </p:cNvSpPr>
          <p:nvPr>
            <p:ph type="title"/>
          </p:nvPr>
        </p:nvSpPr>
        <p:spPr/>
        <p:txBody>
          <a:bodyPr/>
          <a:lstStyle/>
          <a:p>
            <a:pPr algn="ctr"/>
            <a:r>
              <a:rPr lang="tr-TR" b="1" dirty="0">
                <a:solidFill>
                  <a:srgbClr val="313C8D"/>
                </a:solidFill>
              </a:rPr>
              <a:t>İÇİNDEKİLER</a:t>
            </a:r>
            <a:endParaRPr lang="tr-TR" dirty="0"/>
          </a:p>
        </p:txBody>
      </p:sp>
      <p:sp>
        <p:nvSpPr>
          <p:cNvPr id="3" name="İçerik Yer Tutucusu 2">
            <a:extLst>
              <a:ext uri="{FF2B5EF4-FFF2-40B4-BE49-F238E27FC236}">
                <a16:creationId xmlns:a16="http://schemas.microsoft.com/office/drawing/2014/main" xmlns="" id="{C24ABC3C-6A90-9128-5B15-AA8DF1978BD5}"/>
              </a:ext>
            </a:extLst>
          </p:cNvPr>
          <p:cNvSpPr>
            <a:spLocks noGrp="1"/>
          </p:cNvSpPr>
          <p:nvPr>
            <p:ph idx="1"/>
          </p:nvPr>
        </p:nvSpPr>
        <p:spPr>
          <a:xfrm>
            <a:off x="1097279" y="1845734"/>
            <a:ext cx="10451253" cy="4402666"/>
          </a:xfrm>
        </p:spPr>
        <p:txBody>
          <a:bodyPr>
            <a:normAutofit fontScale="55000" lnSpcReduction="20000"/>
          </a:bodyPr>
          <a:lstStyle/>
          <a:p>
            <a:pPr marL="0" indent="0">
              <a:buNone/>
            </a:pPr>
            <a:r>
              <a:rPr lang="tr-TR" b="1" dirty="0"/>
              <a:t>3. ÖLÇME VE DEĞERLENDİRME </a:t>
            </a:r>
          </a:p>
          <a:p>
            <a:pPr marL="0" indent="0">
              <a:buNone/>
            </a:pPr>
            <a:r>
              <a:rPr lang="tr-TR" b="1" dirty="0"/>
              <a:t>3.1. </a:t>
            </a:r>
            <a:r>
              <a:rPr lang="tr-TR" dirty="0"/>
              <a:t>Aydın Sağlık Hizmetleri </a:t>
            </a:r>
            <a:r>
              <a:rPr lang="tr-TR" dirty="0" err="1"/>
              <a:t>Myo</a:t>
            </a:r>
            <a:r>
              <a:rPr lang="tr-TR" dirty="0"/>
              <a:t> Ölçme ve Değerlendirme Sistemi </a:t>
            </a:r>
          </a:p>
          <a:p>
            <a:pPr marL="0" indent="0">
              <a:buNone/>
            </a:pPr>
            <a:r>
              <a:rPr lang="tr-TR" b="1" dirty="0"/>
              <a:t>3.2.</a:t>
            </a:r>
            <a:r>
              <a:rPr lang="tr-TR" dirty="0"/>
              <a:t> Ölçme ve Değerlendirme Süreci </a:t>
            </a:r>
          </a:p>
          <a:p>
            <a:pPr marL="0" indent="0">
              <a:buNone/>
            </a:pPr>
            <a:r>
              <a:rPr lang="tr-TR" b="1" dirty="0"/>
              <a:t>3.2.1. </a:t>
            </a:r>
            <a:r>
              <a:rPr lang="tr-TR" dirty="0"/>
              <a:t>Öğretim Programlarında Yürütülen Ders Kazanımlarını Ölçme ve Değerlendirme </a:t>
            </a:r>
          </a:p>
          <a:p>
            <a:pPr marL="0" indent="0">
              <a:buNone/>
            </a:pPr>
            <a:r>
              <a:rPr lang="tr-TR" b="1" dirty="0"/>
              <a:t>3.2.1.1. </a:t>
            </a:r>
            <a:r>
              <a:rPr lang="tr-TR" dirty="0"/>
              <a:t>Sınav Hazırlama Esasları </a:t>
            </a:r>
          </a:p>
          <a:p>
            <a:pPr marL="0" indent="0">
              <a:buNone/>
            </a:pPr>
            <a:r>
              <a:rPr lang="tr-TR" b="1" dirty="0"/>
              <a:t>3.2.1.2. </a:t>
            </a:r>
            <a:r>
              <a:rPr lang="tr-TR" dirty="0"/>
              <a:t>Test Tipleri ve Test Hazırlama İlkeleri </a:t>
            </a:r>
          </a:p>
          <a:p>
            <a:pPr marL="0" indent="0">
              <a:buNone/>
            </a:pPr>
            <a:r>
              <a:rPr lang="tr-TR" b="1" dirty="0"/>
              <a:t>3.2.1.3. </a:t>
            </a:r>
            <a:r>
              <a:rPr lang="tr-TR" dirty="0"/>
              <a:t>Puanlama ve Değerlendirme </a:t>
            </a:r>
          </a:p>
          <a:p>
            <a:pPr marL="0" indent="0">
              <a:buNone/>
            </a:pPr>
            <a:r>
              <a:rPr lang="tr-TR" b="1" dirty="0"/>
              <a:t>3.2.1.4. </a:t>
            </a:r>
            <a:r>
              <a:rPr lang="tr-TR" dirty="0"/>
              <a:t>Sınav Süreçleri </a:t>
            </a:r>
          </a:p>
          <a:p>
            <a:pPr marL="0" indent="0">
              <a:buNone/>
            </a:pPr>
            <a:r>
              <a:rPr lang="tr-TR" b="1" dirty="0"/>
              <a:t>3.2.1.5. </a:t>
            </a:r>
            <a:r>
              <a:rPr lang="tr-TR" dirty="0"/>
              <a:t>Performans Değerlendirme Süreçleri </a:t>
            </a:r>
          </a:p>
          <a:p>
            <a:pPr marL="0" indent="0">
              <a:buNone/>
            </a:pPr>
            <a:r>
              <a:rPr lang="tr-TR" b="1" dirty="0"/>
              <a:t>3.2.1.6. </a:t>
            </a:r>
            <a:r>
              <a:rPr lang="tr-TR" dirty="0"/>
              <a:t>Başarı Değerlendirmesi </a:t>
            </a:r>
          </a:p>
          <a:p>
            <a:pPr marL="0" indent="0">
              <a:buNone/>
            </a:pPr>
            <a:r>
              <a:rPr lang="tr-TR" b="1" dirty="0"/>
              <a:t>3.2.2. </a:t>
            </a:r>
            <a:r>
              <a:rPr lang="tr-TR" dirty="0"/>
              <a:t>Program Amaçlarını Ölçme ve Değerlendirme </a:t>
            </a:r>
          </a:p>
          <a:p>
            <a:pPr marL="0" indent="0">
              <a:buNone/>
            </a:pPr>
            <a:r>
              <a:rPr lang="tr-TR" b="1" dirty="0"/>
              <a:t>3.2.3. </a:t>
            </a:r>
            <a:r>
              <a:rPr lang="tr-TR" dirty="0"/>
              <a:t>Program Çıktılarını Ölçme ve Değerlendirilme </a:t>
            </a:r>
          </a:p>
          <a:p>
            <a:pPr marL="0" indent="0">
              <a:buNone/>
            </a:pPr>
            <a:r>
              <a:rPr lang="tr-TR" b="1" dirty="0"/>
              <a:t>3.2.4. </a:t>
            </a:r>
            <a:r>
              <a:rPr lang="tr-TR" dirty="0"/>
              <a:t>Program Değerlendirme </a:t>
            </a:r>
          </a:p>
          <a:p>
            <a:pPr marL="0" indent="0">
              <a:buNone/>
            </a:pPr>
            <a:r>
              <a:rPr lang="tr-TR" b="1" dirty="0"/>
              <a:t>KAYNAKLAR           </a:t>
            </a:r>
          </a:p>
          <a:p>
            <a:pPr marL="0" indent="0">
              <a:buNone/>
            </a:pPr>
            <a:r>
              <a:rPr lang="tr-TR" b="1" dirty="0"/>
              <a:t> EKLER </a:t>
            </a:r>
          </a:p>
          <a:p>
            <a:endParaRPr lang="tr-TR" dirty="0"/>
          </a:p>
        </p:txBody>
      </p:sp>
      <p:sp>
        <p:nvSpPr>
          <p:cNvPr id="4" name="Slayt Numarası Yer Tutucusu 3">
            <a:extLst>
              <a:ext uri="{FF2B5EF4-FFF2-40B4-BE49-F238E27FC236}">
                <a16:creationId xmlns:a16="http://schemas.microsoft.com/office/drawing/2014/main" xmlns="" id="{19A42193-C727-7993-59D9-E2F601BAA673}"/>
              </a:ext>
            </a:extLst>
          </p:cNvPr>
          <p:cNvSpPr>
            <a:spLocks noGrp="1"/>
          </p:cNvSpPr>
          <p:nvPr>
            <p:ph type="sldNum" sz="quarter" idx="12"/>
          </p:nvPr>
        </p:nvSpPr>
        <p:spPr/>
        <p:txBody>
          <a:bodyPr/>
          <a:lstStyle/>
          <a:p>
            <a:fld id="{823720BD-EA6B-4B28-A92F-5CA2C4AFE6FF}" type="slidenum">
              <a:rPr lang="tr-TR" smtClean="0"/>
              <a:t>4</a:t>
            </a:fld>
            <a:endParaRPr lang="tr-TR"/>
          </a:p>
        </p:txBody>
      </p:sp>
    </p:spTree>
    <p:extLst>
      <p:ext uri="{BB962C8B-B14F-4D97-AF65-F5344CB8AC3E}">
        <p14:creationId xmlns:p14="http://schemas.microsoft.com/office/powerpoint/2010/main" val="41519714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2107E6B3-BA6E-B4CF-97F6-E0EF95B20AB5}"/>
              </a:ext>
            </a:extLst>
          </p:cNvPr>
          <p:cNvSpPr>
            <a:spLocks noGrp="1"/>
          </p:cNvSpPr>
          <p:nvPr>
            <p:ph type="title"/>
          </p:nvPr>
        </p:nvSpPr>
        <p:spPr/>
        <p:txBody>
          <a:bodyPr>
            <a:normAutofit/>
          </a:bodyPr>
          <a:lstStyle/>
          <a:p>
            <a:r>
              <a:rPr lang="tr-TR" sz="4000" b="1" dirty="0">
                <a:latin typeface="+mn-lt"/>
              </a:rPr>
              <a:t>Sınav Çizelgesi ve Salon Sınav Tutanaklarının Hazırlanması:</a:t>
            </a:r>
            <a:endParaRPr lang="en-US" sz="4000" dirty="0">
              <a:latin typeface="+mn-lt"/>
            </a:endParaRPr>
          </a:p>
        </p:txBody>
      </p:sp>
      <p:sp>
        <p:nvSpPr>
          <p:cNvPr id="3" name="İçerik Yer Tutucusu 2">
            <a:extLst>
              <a:ext uri="{FF2B5EF4-FFF2-40B4-BE49-F238E27FC236}">
                <a16:creationId xmlns:a16="http://schemas.microsoft.com/office/drawing/2014/main" xmlns="" id="{9024F364-3DC4-88AE-CFBE-BC5D1D17F214}"/>
              </a:ext>
            </a:extLst>
          </p:cNvPr>
          <p:cNvSpPr>
            <a:spLocks noGrp="1"/>
          </p:cNvSpPr>
          <p:nvPr>
            <p:ph idx="1"/>
          </p:nvPr>
        </p:nvSpPr>
        <p:spPr>
          <a:xfrm>
            <a:off x="1097280" y="1959428"/>
            <a:ext cx="10058400" cy="3909665"/>
          </a:xfrm>
        </p:spPr>
        <p:txBody>
          <a:bodyPr>
            <a:normAutofit/>
          </a:bodyPr>
          <a:lstStyle/>
          <a:p>
            <a:pPr marL="358775" indent="-358775" algn="just">
              <a:buFont typeface="Wingdings" panose="05000000000000000000" pitchFamily="2" charset="2"/>
              <a:buChar char="§"/>
            </a:pPr>
            <a:r>
              <a:rPr lang="tr-TR" dirty="0"/>
              <a:t>Dersin sorumlu öğretim elemanı tarafından, sınav haftasından </a:t>
            </a:r>
            <a:r>
              <a:rPr lang="tr-TR" b="1" dirty="0"/>
              <a:t>en az iki hafta önce</a:t>
            </a:r>
            <a:r>
              <a:rPr lang="tr-TR" dirty="0"/>
              <a:t> sınav çizelgesi hazırlanır. Bu çizelgede sınavların tarihleri, saatleri, derslikleri ve sorumlu öğretim elemanlarının bilgileri yer alır. Hazırlanan sınav çizelgesi </a:t>
            </a:r>
            <a:r>
              <a:rPr lang="tr-TR" dirty="0" err="1" smtClean="0"/>
              <a:t>OBİS’e</a:t>
            </a:r>
            <a:r>
              <a:rPr lang="tr-TR" dirty="0" smtClean="0"/>
              <a:t> </a:t>
            </a:r>
            <a:r>
              <a:rPr lang="tr-TR" dirty="0"/>
              <a:t>işlenir ve öğrencilere ilan edilir.</a:t>
            </a:r>
          </a:p>
          <a:p>
            <a:pPr marL="358775" indent="-358775" algn="just">
              <a:buFont typeface="Wingdings" panose="05000000000000000000" pitchFamily="2" charset="2"/>
              <a:buChar char="§"/>
            </a:pPr>
            <a:r>
              <a:rPr lang="tr-TR" b="1" dirty="0"/>
              <a:t>Her dersin sorumlu öğretim elemanı, </a:t>
            </a:r>
            <a:r>
              <a:rPr lang="tr-TR" dirty="0"/>
              <a:t>sınav salonlarının kapasitesine göre salon sınav tutanaklarını hazırlar. Bu tutanaklar sınavlardan </a:t>
            </a:r>
            <a:r>
              <a:rPr lang="tr-TR" b="1" dirty="0"/>
              <a:t>en geç iki gün önce </a:t>
            </a:r>
            <a:r>
              <a:rPr lang="tr-TR" dirty="0"/>
              <a:t>tamamlanır.</a:t>
            </a:r>
          </a:p>
        </p:txBody>
      </p:sp>
      <p:sp>
        <p:nvSpPr>
          <p:cNvPr id="4" name="Slayt Numarası Yer Tutucusu 3">
            <a:extLst>
              <a:ext uri="{FF2B5EF4-FFF2-40B4-BE49-F238E27FC236}">
                <a16:creationId xmlns:a16="http://schemas.microsoft.com/office/drawing/2014/main" xmlns="" id="{830A5C35-2854-1040-5CB0-FE2464F45D1A}"/>
              </a:ext>
            </a:extLst>
          </p:cNvPr>
          <p:cNvSpPr>
            <a:spLocks noGrp="1"/>
          </p:cNvSpPr>
          <p:nvPr>
            <p:ph type="sldNum" sz="quarter" idx="12"/>
          </p:nvPr>
        </p:nvSpPr>
        <p:spPr/>
        <p:txBody>
          <a:bodyPr/>
          <a:lstStyle/>
          <a:p>
            <a:fld id="{823720BD-EA6B-4B28-A92F-5CA2C4AFE6FF}" type="slidenum">
              <a:rPr lang="tr-TR" smtClean="0"/>
              <a:t>40</a:t>
            </a:fld>
            <a:endParaRPr lang="tr-TR"/>
          </a:p>
        </p:txBody>
      </p:sp>
    </p:spTree>
    <p:extLst>
      <p:ext uri="{BB962C8B-B14F-4D97-AF65-F5344CB8AC3E}">
        <p14:creationId xmlns:p14="http://schemas.microsoft.com/office/powerpoint/2010/main" val="35466784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E48BC75-C769-F303-0EDD-9EB388E76097}"/>
              </a:ext>
            </a:extLst>
          </p:cNvPr>
          <p:cNvSpPr>
            <a:spLocks noGrp="1"/>
          </p:cNvSpPr>
          <p:nvPr>
            <p:ph type="title"/>
          </p:nvPr>
        </p:nvSpPr>
        <p:spPr/>
        <p:txBody>
          <a:bodyPr>
            <a:normAutofit/>
          </a:bodyPr>
          <a:lstStyle/>
          <a:p>
            <a:r>
              <a:rPr lang="tr-TR" sz="4000" b="1" dirty="0">
                <a:latin typeface="+mn-lt"/>
              </a:rPr>
              <a:t>Sınav Planının Hazırlanması:</a:t>
            </a:r>
            <a:endParaRPr lang="en-US" sz="4000" dirty="0">
              <a:latin typeface="+mn-lt"/>
            </a:endParaRPr>
          </a:p>
        </p:txBody>
      </p:sp>
      <p:sp>
        <p:nvSpPr>
          <p:cNvPr id="3" name="İçerik Yer Tutucusu 2">
            <a:extLst>
              <a:ext uri="{FF2B5EF4-FFF2-40B4-BE49-F238E27FC236}">
                <a16:creationId xmlns:a16="http://schemas.microsoft.com/office/drawing/2014/main" xmlns="" id="{B7116CC7-2079-9693-A676-BB0EED15F20D}"/>
              </a:ext>
            </a:extLst>
          </p:cNvPr>
          <p:cNvSpPr>
            <a:spLocks noGrp="1"/>
          </p:cNvSpPr>
          <p:nvPr>
            <p:ph idx="1"/>
          </p:nvPr>
        </p:nvSpPr>
        <p:spPr>
          <a:xfrm>
            <a:off x="1097280" y="2002970"/>
            <a:ext cx="10058400" cy="3866123"/>
          </a:xfrm>
        </p:spPr>
        <p:txBody>
          <a:bodyPr/>
          <a:lstStyle/>
          <a:p>
            <a:pPr marL="358775" indent="-358775" algn="just">
              <a:buFont typeface="Wingdings" panose="05000000000000000000" pitchFamily="2" charset="2"/>
              <a:buChar char="§"/>
            </a:pPr>
            <a:r>
              <a:rPr lang="tr-TR" dirty="0"/>
              <a:t>Her ders için sınav planı, dersin sorumlu öğretim elemanı tarafından hazırlanır. Dersin birden fazla öğretim elemanı tarafından yürütülmesi durumunda, sınav planı ortaklaşa oluşturulur ve sınav süreci bu plan doğrultusunda yürütülür.</a:t>
            </a:r>
          </a:p>
          <a:p>
            <a:pPr marL="358775" indent="-358775" algn="just">
              <a:buFont typeface="Wingdings" panose="05000000000000000000" pitchFamily="2" charset="2"/>
              <a:buChar char="§"/>
            </a:pPr>
            <a:r>
              <a:rPr lang="tr-TR" dirty="0"/>
              <a:t>Sınav planında sınavın amacı, kapsamı, soru türleri, değerlendirme ölçütleri ve puanlama esasları açıkça belirtilir. Bu plan, sınav sürecinde şeffaflığı, ölçme geçerliliğini ve değerlendirme tutarlılığını sağlamayı hedefler.</a:t>
            </a:r>
          </a:p>
          <a:p>
            <a:endParaRPr lang="en-US" dirty="0"/>
          </a:p>
        </p:txBody>
      </p:sp>
      <p:sp>
        <p:nvSpPr>
          <p:cNvPr id="4" name="Slayt Numarası Yer Tutucusu 3">
            <a:extLst>
              <a:ext uri="{FF2B5EF4-FFF2-40B4-BE49-F238E27FC236}">
                <a16:creationId xmlns:a16="http://schemas.microsoft.com/office/drawing/2014/main" xmlns="" id="{003FAAE6-6AAB-0882-A3FF-00911D1B5492}"/>
              </a:ext>
            </a:extLst>
          </p:cNvPr>
          <p:cNvSpPr>
            <a:spLocks noGrp="1"/>
          </p:cNvSpPr>
          <p:nvPr>
            <p:ph type="sldNum" sz="quarter" idx="12"/>
          </p:nvPr>
        </p:nvSpPr>
        <p:spPr/>
        <p:txBody>
          <a:bodyPr/>
          <a:lstStyle/>
          <a:p>
            <a:fld id="{823720BD-EA6B-4B28-A92F-5CA2C4AFE6FF}" type="slidenum">
              <a:rPr lang="tr-TR" smtClean="0"/>
              <a:t>41</a:t>
            </a:fld>
            <a:endParaRPr lang="tr-TR"/>
          </a:p>
        </p:txBody>
      </p:sp>
    </p:spTree>
    <p:extLst>
      <p:ext uri="{BB962C8B-B14F-4D97-AF65-F5344CB8AC3E}">
        <p14:creationId xmlns:p14="http://schemas.microsoft.com/office/powerpoint/2010/main" val="5884208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9EA1C6B5-AD38-ADF8-E94C-0D2E53DC1BF3}"/>
              </a:ext>
            </a:extLst>
          </p:cNvPr>
          <p:cNvSpPr>
            <a:spLocks noGrp="1"/>
          </p:cNvSpPr>
          <p:nvPr>
            <p:ph type="title"/>
          </p:nvPr>
        </p:nvSpPr>
        <p:spPr/>
        <p:txBody>
          <a:bodyPr>
            <a:normAutofit/>
          </a:bodyPr>
          <a:lstStyle/>
          <a:p>
            <a:r>
              <a:rPr lang="tr-TR" sz="4000" b="1" dirty="0">
                <a:latin typeface="+mn-lt"/>
              </a:rPr>
              <a:t>Yüz Yüze Sınav Süreçleri</a:t>
            </a:r>
            <a:endParaRPr lang="en-US" sz="4000" b="1" dirty="0">
              <a:latin typeface="+mn-lt"/>
            </a:endParaRPr>
          </a:p>
        </p:txBody>
      </p:sp>
      <p:sp>
        <p:nvSpPr>
          <p:cNvPr id="3" name="İçerik Yer Tutucusu 2">
            <a:extLst>
              <a:ext uri="{FF2B5EF4-FFF2-40B4-BE49-F238E27FC236}">
                <a16:creationId xmlns:a16="http://schemas.microsoft.com/office/drawing/2014/main" xmlns="" id="{F130AE26-6E8F-D6DD-522D-8B6B5D4665BE}"/>
              </a:ext>
            </a:extLst>
          </p:cNvPr>
          <p:cNvSpPr>
            <a:spLocks noGrp="1"/>
          </p:cNvSpPr>
          <p:nvPr>
            <p:ph idx="1"/>
          </p:nvPr>
        </p:nvSpPr>
        <p:spPr>
          <a:xfrm>
            <a:off x="1097280" y="1845734"/>
            <a:ext cx="9919063" cy="4023360"/>
          </a:xfrm>
        </p:spPr>
        <p:txBody>
          <a:bodyPr>
            <a:normAutofit/>
          </a:bodyPr>
          <a:lstStyle/>
          <a:p>
            <a:pPr marL="271463" indent="-271463" algn="just">
              <a:buFont typeface="Wingdings" panose="05000000000000000000" pitchFamily="2" charset="2"/>
              <a:buChar char="Ø"/>
            </a:pPr>
            <a:r>
              <a:rPr lang="tr-TR" b="1" dirty="0"/>
              <a:t>Yüz Yüze Sınav Öncesi Süreç</a:t>
            </a:r>
          </a:p>
          <a:p>
            <a:pPr algn="just"/>
            <a:r>
              <a:rPr lang="tr-TR" b="1" i="1" dirty="0"/>
              <a:t>Sınav Sorularının Hazırlanması ve Basılması:</a:t>
            </a:r>
          </a:p>
          <a:p>
            <a:pPr marL="358775" indent="-358775" algn="just">
              <a:buFont typeface="Wingdings" panose="05000000000000000000" pitchFamily="2" charset="2"/>
              <a:buChar char="§"/>
            </a:pPr>
            <a:r>
              <a:rPr lang="tr-TR" dirty="0"/>
              <a:t>Sınav soruları, dersin sorumlu öğretim elemanı veya elemanları tarafından </a:t>
            </a:r>
            <a:r>
              <a:rPr lang="tr-TR" b="1" dirty="0"/>
              <a:t>sınav haftasından en az iki hafta önce</a:t>
            </a:r>
            <a:r>
              <a:rPr lang="tr-TR" dirty="0"/>
              <a:t> hazırlanır.</a:t>
            </a:r>
          </a:p>
          <a:p>
            <a:pPr marL="358775" indent="-358775" algn="just">
              <a:buFont typeface="Wingdings" panose="05000000000000000000" pitchFamily="2" charset="2"/>
              <a:buChar char="§"/>
            </a:pPr>
            <a:r>
              <a:rPr lang="tr-TR" dirty="0"/>
              <a:t>Sınav </a:t>
            </a:r>
            <a:r>
              <a:rPr lang="tr-TR" b="1" dirty="0"/>
              <a:t>çoktan seçmeli</a:t>
            </a:r>
            <a:r>
              <a:rPr lang="tr-TR" dirty="0"/>
              <a:t> </a:t>
            </a:r>
            <a:r>
              <a:rPr lang="tr-TR" b="1" dirty="0"/>
              <a:t>sorular</a:t>
            </a:r>
            <a:r>
              <a:rPr lang="tr-TR" dirty="0"/>
              <a:t> formatında olacaksa, sorular </a:t>
            </a:r>
            <a:r>
              <a:rPr lang="tr-TR" b="1" dirty="0"/>
              <a:t>Çoktan Seçmeli Test Türü Sınav Formu (Ek-2)</a:t>
            </a:r>
            <a:r>
              <a:rPr lang="tr-TR" dirty="0"/>
              <a:t> kullanılarak oluşturulur. </a:t>
            </a:r>
          </a:p>
          <a:p>
            <a:pPr marL="358775" indent="-358775" algn="just">
              <a:buFont typeface="Wingdings" panose="05000000000000000000" pitchFamily="2" charset="2"/>
              <a:buChar char="§"/>
            </a:pPr>
            <a:r>
              <a:rPr lang="tr-TR" dirty="0"/>
              <a:t>Sınav </a:t>
            </a:r>
            <a:r>
              <a:rPr lang="tr-TR" b="1" dirty="0"/>
              <a:t>açık uçlu sorular </a:t>
            </a:r>
            <a:r>
              <a:rPr lang="tr-TR" dirty="0"/>
              <a:t>formatında olacaksa, sorular </a:t>
            </a:r>
            <a:r>
              <a:rPr lang="tr-TR" b="1" dirty="0"/>
              <a:t>Açık Uçlu Sınav Formu (Ek-3)</a:t>
            </a:r>
            <a:r>
              <a:rPr lang="tr-TR" dirty="0"/>
              <a:t> kullanılarak oluşturulur. </a:t>
            </a:r>
          </a:p>
          <a:p>
            <a:pPr marL="358775" indent="-358775" algn="just">
              <a:buFont typeface="Wingdings" panose="05000000000000000000" pitchFamily="2" charset="2"/>
              <a:buChar char="§"/>
            </a:pPr>
            <a:r>
              <a:rPr lang="tr-TR" dirty="0"/>
              <a:t>Sınav </a:t>
            </a:r>
            <a:r>
              <a:rPr lang="tr-TR" b="1" dirty="0"/>
              <a:t>karma (çoktan seçmeli ve açık uçlu) sorular </a:t>
            </a:r>
            <a:r>
              <a:rPr lang="tr-TR" dirty="0"/>
              <a:t>formatında olacaksa, sorular </a:t>
            </a:r>
            <a:r>
              <a:rPr lang="tr-TR" b="1" dirty="0"/>
              <a:t>Karma Sınav Formu (Ek-4)</a:t>
            </a:r>
            <a:r>
              <a:rPr lang="tr-TR" dirty="0"/>
              <a:t> kullanılarak oluşturulur. </a:t>
            </a:r>
          </a:p>
          <a:p>
            <a:pPr marL="358775" indent="-358775">
              <a:buFont typeface="Wingdings" panose="05000000000000000000" pitchFamily="2" charset="2"/>
              <a:buChar char="§"/>
            </a:pPr>
            <a:endParaRPr lang="tr-TR" dirty="0"/>
          </a:p>
          <a:p>
            <a:pPr marL="0" indent="0">
              <a:buNone/>
            </a:pPr>
            <a:endParaRPr lang="en-US" dirty="0"/>
          </a:p>
        </p:txBody>
      </p:sp>
      <p:sp>
        <p:nvSpPr>
          <p:cNvPr id="4" name="Slayt Numarası Yer Tutucusu 3">
            <a:extLst>
              <a:ext uri="{FF2B5EF4-FFF2-40B4-BE49-F238E27FC236}">
                <a16:creationId xmlns:a16="http://schemas.microsoft.com/office/drawing/2014/main" xmlns="" id="{6315826F-35E8-4299-533F-FEB8D37E63DF}"/>
              </a:ext>
            </a:extLst>
          </p:cNvPr>
          <p:cNvSpPr>
            <a:spLocks noGrp="1"/>
          </p:cNvSpPr>
          <p:nvPr>
            <p:ph type="sldNum" sz="quarter" idx="12"/>
          </p:nvPr>
        </p:nvSpPr>
        <p:spPr/>
        <p:txBody>
          <a:bodyPr/>
          <a:lstStyle/>
          <a:p>
            <a:fld id="{823720BD-EA6B-4B28-A92F-5CA2C4AFE6FF}" type="slidenum">
              <a:rPr lang="tr-TR" smtClean="0"/>
              <a:t>42</a:t>
            </a:fld>
            <a:endParaRPr lang="tr-TR"/>
          </a:p>
        </p:txBody>
      </p:sp>
    </p:spTree>
    <p:extLst>
      <p:ext uri="{BB962C8B-B14F-4D97-AF65-F5344CB8AC3E}">
        <p14:creationId xmlns:p14="http://schemas.microsoft.com/office/powerpoint/2010/main" val="32070188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A6D7FA89-64DD-6E26-C47A-DB3DFBECD71F}"/>
              </a:ext>
            </a:extLst>
          </p:cNvPr>
          <p:cNvSpPr>
            <a:spLocks noGrp="1"/>
          </p:cNvSpPr>
          <p:nvPr>
            <p:ph type="title"/>
          </p:nvPr>
        </p:nvSpPr>
        <p:spPr/>
        <p:txBody>
          <a:bodyPr/>
          <a:lstStyle/>
          <a:p>
            <a:endParaRPr lang="en-US"/>
          </a:p>
        </p:txBody>
      </p:sp>
      <p:sp>
        <p:nvSpPr>
          <p:cNvPr id="3" name="İçerik Yer Tutucusu 2">
            <a:extLst>
              <a:ext uri="{FF2B5EF4-FFF2-40B4-BE49-F238E27FC236}">
                <a16:creationId xmlns:a16="http://schemas.microsoft.com/office/drawing/2014/main" xmlns="" id="{E34FEBE4-841C-F2A9-70BE-B16057451FE7}"/>
              </a:ext>
            </a:extLst>
          </p:cNvPr>
          <p:cNvSpPr>
            <a:spLocks noGrp="1"/>
          </p:cNvSpPr>
          <p:nvPr>
            <p:ph idx="1"/>
          </p:nvPr>
        </p:nvSpPr>
        <p:spPr>
          <a:xfrm>
            <a:off x="1097280" y="1929795"/>
            <a:ext cx="9897292" cy="3404205"/>
          </a:xfrm>
        </p:spPr>
        <p:txBody>
          <a:bodyPr>
            <a:normAutofit/>
          </a:bodyPr>
          <a:lstStyle/>
          <a:p>
            <a:pPr marL="358775" indent="-358775" algn="just">
              <a:buFont typeface="Wingdings" panose="05000000000000000000" pitchFamily="2" charset="2"/>
              <a:buChar char="§"/>
            </a:pPr>
            <a:r>
              <a:rPr lang="tr-TR" dirty="0"/>
              <a:t>Hazırlanan sınav soruları, </a:t>
            </a:r>
            <a:r>
              <a:rPr lang="tr-TR" b="1" dirty="0" smtClean="0"/>
              <a:t>Sınav </a:t>
            </a:r>
            <a:r>
              <a:rPr lang="tr-TR" b="1" dirty="0"/>
              <a:t>Evrakları Teslim </a:t>
            </a:r>
            <a:r>
              <a:rPr lang="tr-TR" b="1" dirty="0" err="1"/>
              <a:t>Tutanağı’nın</a:t>
            </a:r>
            <a:r>
              <a:rPr lang="tr-TR" b="1" dirty="0"/>
              <a:t> (Ek-5) “Sınav Sorusu Basımı” bölümü </a:t>
            </a:r>
            <a:r>
              <a:rPr lang="tr-TR" dirty="0"/>
              <a:t>doldurularak teslim gerçekleştirilir.</a:t>
            </a:r>
          </a:p>
          <a:p>
            <a:pPr marL="358775" indent="-358775" algn="just">
              <a:buFont typeface="Wingdings" panose="05000000000000000000" pitchFamily="2" charset="2"/>
              <a:buChar char="§"/>
            </a:pPr>
            <a:r>
              <a:rPr lang="tr-TR" dirty="0" smtClean="0"/>
              <a:t>Basım </a:t>
            </a:r>
            <a:r>
              <a:rPr lang="tr-TR" dirty="0"/>
              <a:t>işlemi tamamlandıktan sonra soru kitapçıkları kapalı zarf içerisine konur. Çoktan seçmeli sınavlarda her ders için aynı sayıda </a:t>
            </a:r>
            <a:r>
              <a:rPr lang="tr-TR" b="1" dirty="0"/>
              <a:t>optik cevap kâğıdı</a:t>
            </a:r>
            <a:r>
              <a:rPr lang="tr-TR" dirty="0"/>
              <a:t> eklenir.</a:t>
            </a:r>
          </a:p>
          <a:p>
            <a:pPr marL="358775" indent="-358775" algn="just">
              <a:buFont typeface="Wingdings" panose="05000000000000000000" pitchFamily="2" charset="2"/>
              <a:buChar char="§"/>
            </a:pPr>
            <a:r>
              <a:rPr lang="tr-TR" dirty="0"/>
              <a:t>Sınav evrakları, üzerinde ders ve sınav bilgilerini içeren </a:t>
            </a:r>
            <a:r>
              <a:rPr lang="tr-TR" b="1" dirty="0"/>
              <a:t>“Sınav Evrak Etiketi”</a:t>
            </a:r>
            <a:r>
              <a:rPr lang="tr-TR" dirty="0"/>
              <a:t> (Şekil 2) bulunan zarflar hâlinde muhafaza edilir.</a:t>
            </a:r>
          </a:p>
          <a:p>
            <a:endParaRPr lang="en-US" dirty="0"/>
          </a:p>
        </p:txBody>
      </p:sp>
      <p:sp>
        <p:nvSpPr>
          <p:cNvPr id="4" name="Slayt Numarası Yer Tutucusu 3">
            <a:extLst>
              <a:ext uri="{FF2B5EF4-FFF2-40B4-BE49-F238E27FC236}">
                <a16:creationId xmlns:a16="http://schemas.microsoft.com/office/drawing/2014/main" xmlns="" id="{E02D513B-27B0-4887-0EDF-F89B736F36DE}"/>
              </a:ext>
            </a:extLst>
          </p:cNvPr>
          <p:cNvSpPr>
            <a:spLocks noGrp="1"/>
          </p:cNvSpPr>
          <p:nvPr>
            <p:ph type="sldNum" sz="quarter" idx="12"/>
          </p:nvPr>
        </p:nvSpPr>
        <p:spPr/>
        <p:txBody>
          <a:bodyPr/>
          <a:lstStyle/>
          <a:p>
            <a:fld id="{823720BD-EA6B-4B28-A92F-5CA2C4AFE6FF}" type="slidenum">
              <a:rPr lang="tr-TR" smtClean="0"/>
              <a:t>43</a:t>
            </a:fld>
            <a:endParaRPr lang="tr-TR"/>
          </a:p>
        </p:txBody>
      </p:sp>
    </p:spTree>
    <p:extLst>
      <p:ext uri="{BB962C8B-B14F-4D97-AF65-F5344CB8AC3E}">
        <p14:creationId xmlns:p14="http://schemas.microsoft.com/office/powerpoint/2010/main" val="33955426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xmlns="" id="{BA9F936B-4A71-A37F-6735-123EA934A8DD}"/>
              </a:ext>
            </a:extLst>
          </p:cNvPr>
          <p:cNvSpPr>
            <a:spLocks noGrp="1"/>
          </p:cNvSpPr>
          <p:nvPr>
            <p:ph type="sldNum" sz="quarter" idx="12"/>
          </p:nvPr>
        </p:nvSpPr>
        <p:spPr/>
        <p:txBody>
          <a:bodyPr/>
          <a:lstStyle/>
          <a:p>
            <a:fld id="{823720BD-EA6B-4B28-A92F-5CA2C4AFE6FF}" type="slidenum">
              <a:rPr lang="tr-TR" smtClean="0"/>
              <a:t>44</a:t>
            </a:fld>
            <a:endParaRPr lang="tr-TR"/>
          </a:p>
        </p:txBody>
      </p:sp>
      <p:graphicFrame>
        <p:nvGraphicFramePr>
          <p:cNvPr id="7" name="Tablo 6">
            <a:extLst>
              <a:ext uri="{FF2B5EF4-FFF2-40B4-BE49-F238E27FC236}">
                <a16:creationId xmlns:a16="http://schemas.microsoft.com/office/drawing/2014/main" xmlns="" id="{0EAED3C9-DD40-987F-5B1A-4390BD3C2ACE}"/>
              </a:ext>
            </a:extLst>
          </p:cNvPr>
          <p:cNvGraphicFramePr>
            <a:graphicFrameLocks noGrp="1"/>
          </p:cNvGraphicFramePr>
          <p:nvPr>
            <p:extLst>
              <p:ext uri="{D42A27DB-BD31-4B8C-83A1-F6EECF244321}">
                <p14:modId xmlns:p14="http://schemas.microsoft.com/office/powerpoint/2010/main" val="4271611467"/>
              </p:ext>
            </p:extLst>
          </p:nvPr>
        </p:nvGraphicFramePr>
        <p:xfrm>
          <a:off x="1935843" y="2265436"/>
          <a:ext cx="8320314" cy="3078480"/>
        </p:xfrm>
        <a:graphic>
          <a:graphicData uri="http://schemas.openxmlformats.org/drawingml/2006/table">
            <a:tbl>
              <a:tblPr firstRow="1" bandRow="1">
                <a:tableStyleId>{ED083AE6-46FA-4A59-8FB0-9F97EB10719F}</a:tableStyleId>
              </a:tblPr>
              <a:tblGrid>
                <a:gridCol w="4256314">
                  <a:extLst>
                    <a:ext uri="{9D8B030D-6E8A-4147-A177-3AD203B41FA5}">
                      <a16:colId xmlns:a16="http://schemas.microsoft.com/office/drawing/2014/main" xmlns="" val="4076223888"/>
                    </a:ext>
                  </a:extLst>
                </a:gridCol>
                <a:gridCol w="4064000">
                  <a:extLst>
                    <a:ext uri="{9D8B030D-6E8A-4147-A177-3AD203B41FA5}">
                      <a16:colId xmlns:a16="http://schemas.microsoft.com/office/drawing/2014/main" xmlns="" val="1146132223"/>
                    </a:ext>
                  </a:extLst>
                </a:gridCol>
              </a:tblGrid>
              <a:tr h="370840">
                <a:tc>
                  <a:txBody>
                    <a:bodyPr/>
                    <a:lstStyle/>
                    <a:p>
                      <a:r>
                        <a:rPr lang="en-US" sz="2000" dirty="0" err="1"/>
                        <a:t>Dersin</a:t>
                      </a:r>
                      <a:r>
                        <a:rPr lang="en-US" sz="2000" dirty="0"/>
                        <a:t> Kodu </a:t>
                      </a:r>
                      <a:r>
                        <a:rPr lang="en-US" sz="2000" dirty="0" err="1"/>
                        <a:t>ve</a:t>
                      </a:r>
                      <a:r>
                        <a:rPr lang="en-US" sz="2000" dirty="0"/>
                        <a:t> </a:t>
                      </a:r>
                      <a:r>
                        <a:rPr lang="en-US" sz="2000" dirty="0" err="1"/>
                        <a:t>Adı</a:t>
                      </a:r>
                      <a:endParaRPr lang="tr-TR" sz="2000" dirty="0"/>
                    </a:p>
                  </a:txBody>
                  <a:tcPr/>
                </a:tc>
                <a:tc>
                  <a:txBody>
                    <a:bodyPr/>
                    <a:lstStyle/>
                    <a:p>
                      <a:endParaRPr lang="en-US" sz="2000"/>
                    </a:p>
                  </a:txBody>
                  <a:tcPr/>
                </a:tc>
                <a:extLst>
                  <a:ext uri="{0D108BD9-81ED-4DB2-BD59-A6C34878D82A}">
                    <a16:rowId xmlns:a16="http://schemas.microsoft.com/office/drawing/2014/main" xmlns="" val="25110808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err="1"/>
                        <a:t>Eğitim-Öğretim</a:t>
                      </a:r>
                      <a:r>
                        <a:rPr lang="en-US" sz="2000" dirty="0"/>
                        <a:t> </a:t>
                      </a:r>
                      <a:r>
                        <a:rPr lang="en-US" sz="2000" dirty="0" err="1"/>
                        <a:t>Yılı</a:t>
                      </a:r>
                      <a:r>
                        <a:rPr lang="en-US" sz="2000" dirty="0"/>
                        <a:t> </a:t>
                      </a:r>
                      <a:r>
                        <a:rPr lang="en-US" sz="2000" dirty="0" err="1"/>
                        <a:t>ve</a:t>
                      </a:r>
                      <a:r>
                        <a:rPr lang="en-US" sz="2000" dirty="0"/>
                        <a:t> </a:t>
                      </a:r>
                      <a:r>
                        <a:rPr lang="en-US" sz="2000" dirty="0" err="1"/>
                        <a:t>Dönemi</a:t>
                      </a:r>
                      <a:endParaRPr lang="tr-TR" sz="2000" dirty="0"/>
                    </a:p>
                  </a:txBody>
                  <a:tcPr/>
                </a:tc>
                <a:tc>
                  <a:txBody>
                    <a:bodyPr/>
                    <a:lstStyle/>
                    <a:p>
                      <a:endParaRPr lang="en-US" sz="2000"/>
                    </a:p>
                  </a:txBody>
                  <a:tcPr/>
                </a:tc>
                <a:extLst>
                  <a:ext uri="{0D108BD9-81ED-4DB2-BD59-A6C34878D82A}">
                    <a16:rowId xmlns:a16="http://schemas.microsoft.com/office/drawing/2014/main" xmlns="" val="213643457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err="1"/>
                        <a:t>Sınav</a:t>
                      </a:r>
                      <a:r>
                        <a:rPr lang="en-US" sz="2000" dirty="0"/>
                        <a:t> </a:t>
                      </a:r>
                      <a:r>
                        <a:rPr lang="en-US" sz="2000" dirty="0" err="1"/>
                        <a:t>Türü</a:t>
                      </a:r>
                      <a:endParaRPr lang="tr-TR" sz="2000" dirty="0"/>
                    </a:p>
                  </a:txBody>
                  <a:tcPr/>
                </a:tc>
                <a:tc>
                  <a:txBody>
                    <a:bodyPr/>
                    <a:lstStyle/>
                    <a:p>
                      <a:endParaRPr lang="en-US" sz="2000"/>
                    </a:p>
                  </a:txBody>
                  <a:tcPr/>
                </a:tc>
                <a:extLst>
                  <a:ext uri="{0D108BD9-81ED-4DB2-BD59-A6C34878D82A}">
                    <a16:rowId xmlns:a16="http://schemas.microsoft.com/office/drawing/2014/main" xmlns="" val="289487231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err="1"/>
                        <a:t>Sınav</a:t>
                      </a:r>
                      <a:r>
                        <a:rPr lang="en-US" sz="2000" dirty="0"/>
                        <a:t> </a:t>
                      </a:r>
                      <a:r>
                        <a:rPr lang="en-US" sz="2000" dirty="0" err="1"/>
                        <a:t>Tarihi</a:t>
                      </a:r>
                      <a:r>
                        <a:rPr lang="en-US" sz="2000" dirty="0"/>
                        <a:t> </a:t>
                      </a:r>
                      <a:r>
                        <a:rPr lang="en-US" sz="2000" dirty="0" err="1"/>
                        <a:t>ve</a:t>
                      </a:r>
                      <a:r>
                        <a:rPr lang="en-US" sz="2000" dirty="0"/>
                        <a:t> Saati</a:t>
                      </a:r>
                      <a:endParaRPr lang="tr-TR" sz="2000" dirty="0"/>
                    </a:p>
                  </a:txBody>
                  <a:tcPr/>
                </a:tc>
                <a:tc>
                  <a:txBody>
                    <a:bodyPr/>
                    <a:lstStyle/>
                    <a:p>
                      <a:endParaRPr lang="en-US" sz="2000"/>
                    </a:p>
                  </a:txBody>
                  <a:tcPr/>
                </a:tc>
                <a:extLst>
                  <a:ext uri="{0D108BD9-81ED-4DB2-BD59-A6C34878D82A}">
                    <a16:rowId xmlns:a16="http://schemas.microsoft.com/office/drawing/2014/main" xmlns="" val="313790256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err="1"/>
                        <a:t>Sınav</a:t>
                      </a:r>
                      <a:r>
                        <a:rPr lang="en-US" sz="2000" dirty="0"/>
                        <a:t> </a:t>
                      </a:r>
                      <a:r>
                        <a:rPr lang="en-US" sz="2000" dirty="0" err="1"/>
                        <a:t>Kağıt</a:t>
                      </a:r>
                      <a:r>
                        <a:rPr lang="en-US" sz="2000" dirty="0"/>
                        <a:t> </a:t>
                      </a:r>
                      <a:r>
                        <a:rPr lang="en-US" sz="2000" dirty="0" err="1"/>
                        <a:t>Sayısı</a:t>
                      </a:r>
                      <a:endParaRPr lang="tr-TR" sz="2000" dirty="0"/>
                    </a:p>
                  </a:txBody>
                  <a:tcPr/>
                </a:tc>
                <a:tc>
                  <a:txBody>
                    <a:bodyPr/>
                    <a:lstStyle/>
                    <a:p>
                      <a:endParaRPr lang="en-US" sz="2000"/>
                    </a:p>
                  </a:txBody>
                  <a:tcPr/>
                </a:tc>
                <a:extLst>
                  <a:ext uri="{0D108BD9-81ED-4DB2-BD59-A6C34878D82A}">
                    <a16:rowId xmlns:a16="http://schemas.microsoft.com/office/drawing/2014/main" xmlns="" val="30231655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err="1"/>
                        <a:t>Sınav</a:t>
                      </a:r>
                      <a:r>
                        <a:rPr lang="en-US" sz="2000" dirty="0"/>
                        <a:t> Optik </a:t>
                      </a:r>
                      <a:r>
                        <a:rPr lang="en-US" sz="2000" dirty="0" err="1"/>
                        <a:t>Okuyucu</a:t>
                      </a:r>
                      <a:r>
                        <a:rPr lang="en-US" sz="2000" dirty="0"/>
                        <a:t> </a:t>
                      </a:r>
                      <a:r>
                        <a:rPr lang="en-US" sz="2000" dirty="0" err="1"/>
                        <a:t>Sayısı</a:t>
                      </a:r>
                      <a:endParaRPr lang="tr-TR" sz="2000" dirty="0"/>
                    </a:p>
                  </a:txBody>
                  <a:tcPr/>
                </a:tc>
                <a:tc>
                  <a:txBody>
                    <a:bodyPr/>
                    <a:lstStyle/>
                    <a:p>
                      <a:endParaRPr lang="en-US" sz="2000" dirty="0"/>
                    </a:p>
                  </a:txBody>
                  <a:tcPr/>
                </a:tc>
                <a:extLst>
                  <a:ext uri="{0D108BD9-81ED-4DB2-BD59-A6C34878D82A}">
                    <a16:rowId xmlns:a16="http://schemas.microsoft.com/office/drawing/2014/main" xmlns="" val="375876236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err="1"/>
                        <a:t>Sorumlu</a:t>
                      </a:r>
                      <a:r>
                        <a:rPr lang="en-US" sz="2000" dirty="0"/>
                        <a:t> </a:t>
                      </a:r>
                      <a:r>
                        <a:rPr lang="en-US" sz="2000" dirty="0" err="1"/>
                        <a:t>Öğretim</a:t>
                      </a:r>
                      <a:r>
                        <a:rPr lang="en-US" sz="2000" dirty="0"/>
                        <a:t> </a:t>
                      </a:r>
                      <a:r>
                        <a:rPr lang="en-US" sz="2000" dirty="0" err="1"/>
                        <a:t>Elemanının</a:t>
                      </a:r>
                      <a:r>
                        <a:rPr lang="en-US" sz="2000" dirty="0"/>
                        <a:t> </a:t>
                      </a:r>
                      <a:r>
                        <a:rPr lang="en-US" sz="2000" dirty="0" err="1"/>
                        <a:t>Adı</a:t>
                      </a:r>
                      <a:r>
                        <a:rPr lang="en-US" sz="2000" dirty="0"/>
                        <a:t> </a:t>
                      </a:r>
                      <a:r>
                        <a:rPr lang="en-US" sz="2000" dirty="0" err="1"/>
                        <a:t>ve</a:t>
                      </a:r>
                      <a:r>
                        <a:rPr lang="en-US" sz="2000" dirty="0"/>
                        <a:t> </a:t>
                      </a:r>
                      <a:r>
                        <a:rPr lang="en-US" sz="2000" dirty="0" err="1"/>
                        <a:t>Soyadı</a:t>
                      </a:r>
                      <a:endParaRPr lang="en-US" sz="2000" dirty="0"/>
                    </a:p>
                  </a:txBody>
                  <a:tcPr/>
                </a:tc>
                <a:tc>
                  <a:txBody>
                    <a:bodyPr/>
                    <a:lstStyle/>
                    <a:p>
                      <a:endParaRPr lang="en-US" sz="2000" dirty="0"/>
                    </a:p>
                  </a:txBody>
                  <a:tcPr/>
                </a:tc>
                <a:extLst>
                  <a:ext uri="{0D108BD9-81ED-4DB2-BD59-A6C34878D82A}">
                    <a16:rowId xmlns:a16="http://schemas.microsoft.com/office/drawing/2014/main" xmlns="" val="4107183125"/>
                  </a:ext>
                </a:extLst>
              </a:tr>
            </a:tbl>
          </a:graphicData>
        </a:graphic>
      </p:graphicFrame>
      <p:sp>
        <p:nvSpPr>
          <p:cNvPr id="6" name="Metin kutusu 5">
            <a:extLst>
              <a:ext uri="{FF2B5EF4-FFF2-40B4-BE49-F238E27FC236}">
                <a16:creationId xmlns:a16="http://schemas.microsoft.com/office/drawing/2014/main" xmlns="" id="{0341610A-3B26-754E-502A-171AE8890774}"/>
              </a:ext>
            </a:extLst>
          </p:cNvPr>
          <p:cNvSpPr txBox="1"/>
          <p:nvPr/>
        </p:nvSpPr>
        <p:spPr>
          <a:xfrm>
            <a:off x="1159231" y="1167711"/>
            <a:ext cx="6253941" cy="461665"/>
          </a:xfrm>
          <a:prstGeom prst="rect">
            <a:avLst/>
          </a:prstGeom>
          <a:noFill/>
        </p:spPr>
        <p:txBody>
          <a:bodyPr wrap="square">
            <a:spAutoFit/>
          </a:bodyPr>
          <a:lstStyle/>
          <a:p>
            <a:r>
              <a:rPr lang="en-US" sz="2400" b="1" dirty="0" err="1">
                <a:solidFill>
                  <a:schemeClr val="tx1">
                    <a:lumMod val="75000"/>
                    <a:lumOff val="25000"/>
                  </a:schemeClr>
                </a:solidFill>
              </a:rPr>
              <a:t>Şekil</a:t>
            </a:r>
            <a:r>
              <a:rPr lang="en-US" sz="2400" b="1" dirty="0">
                <a:solidFill>
                  <a:schemeClr val="tx1">
                    <a:lumMod val="75000"/>
                    <a:lumOff val="25000"/>
                  </a:schemeClr>
                </a:solidFill>
              </a:rPr>
              <a:t> 2. </a:t>
            </a:r>
            <a:r>
              <a:rPr lang="en-US" sz="2400" dirty="0" err="1">
                <a:solidFill>
                  <a:schemeClr val="tx1">
                    <a:lumMod val="75000"/>
                    <a:lumOff val="25000"/>
                  </a:schemeClr>
                </a:solidFill>
              </a:rPr>
              <a:t>Sınav</a:t>
            </a:r>
            <a:r>
              <a:rPr lang="en-US" sz="2400" dirty="0">
                <a:solidFill>
                  <a:schemeClr val="tx1">
                    <a:lumMod val="75000"/>
                    <a:lumOff val="25000"/>
                  </a:schemeClr>
                </a:solidFill>
              </a:rPr>
              <a:t> </a:t>
            </a:r>
            <a:r>
              <a:rPr lang="en-US" sz="2400" dirty="0" err="1">
                <a:solidFill>
                  <a:schemeClr val="tx1">
                    <a:lumMod val="75000"/>
                    <a:lumOff val="25000"/>
                  </a:schemeClr>
                </a:solidFill>
              </a:rPr>
              <a:t>Evrakı</a:t>
            </a:r>
            <a:r>
              <a:rPr lang="en-US" sz="2400" dirty="0">
                <a:solidFill>
                  <a:schemeClr val="tx1">
                    <a:lumMod val="75000"/>
                    <a:lumOff val="25000"/>
                  </a:schemeClr>
                </a:solidFill>
              </a:rPr>
              <a:t> </a:t>
            </a:r>
            <a:r>
              <a:rPr lang="en-US" sz="2400" dirty="0" err="1">
                <a:solidFill>
                  <a:schemeClr val="tx1">
                    <a:lumMod val="75000"/>
                    <a:lumOff val="25000"/>
                  </a:schemeClr>
                </a:solidFill>
              </a:rPr>
              <a:t>Etiket</a:t>
            </a:r>
            <a:r>
              <a:rPr lang="en-US" sz="2400" dirty="0">
                <a:solidFill>
                  <a:schemeClr val="tx1">
                    <a:lumMod val="75000"/>
                    <a:lumOff val="25000"/>
                  </a:schemeClr>
                </a:solidFill>
              </a:rPr>
              <a:t> </a:t>
            </a:r>
            <a:r>
              <a:rPr lang="en-US" sz="2400" dirty="0" err="1">
                <a:solidFill>
                  <a:schemeClr val="tx1">
                    <a:lumMod val="75000"/>
                    <a:lumOff val="25000"/>
                  </a:schemeClr>
                </a:solidFill>
              </a:rPr>
              <a:t>Örneği</a:t>
            </a:r>
            <a:endParaRPr lang="en-US" sz="2400" dirty="0">
              <a:solidFill>
                <a:schemeClr val="tx1">
                  <a:lumMod val="75000"/>
                  <a:lumOff val="25000"/>
                </a:schemeClr>
              </a:solidFill>
            </a:endParaRPr>
          </a:p>
        </p:txBody>
      </p:sp>
    </p:spTree>
    <p:extLst>
      <p:ext uri="{BB962C8B-B14F-4D97-AF65-F5344CB8AC3E}">
        <p14:creationId xmlns:p14="http://schemas.microsoft.com/office/powerpoint/2010/main" val="12650291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D27CC95C-E42D-5CBC-54FE-C7C563E60768}"/>
              </a:ext>
            </a:extLst>
          </p:cNvPr>
          <p:cNvSpPr>
            <a:spLocks noGrp="1"/>
          </p:cNvSpPr>
          <p:nvPr>
            <p:ph idx="1"/>
          </p:nvPr>
        </p:nvSpPr>
        <p:spPr>
          <a:xfrm>
            <a:off x="1132213" y="2027767"/>
            <a:ext cx="10080270" cy="2802466"/>
          </a:xfrm>
        </p:spPr>
        <p:txBody>
          <a:bodyPr/>
          <a:lstStyle/>
          <a:p>
            <a:pPr marL="358775" indent="-358775" algn="just">
              <a:buFont typeface="Wingdings" panose="05000000000000000000" pitchFamily="2" charset="2"/>
              <a:buChar char="§"/>
            </a:pPr>
            <a:r>
              <a:rPr lang="tr-TR" dirty="0"/>
              <a:t>Hazırlanan sınav evrakları (optik formlar dâhil) </a:t>
            </a:r>
            <a:r>
              <a:rPr lang="tr-TR" b="1" dirty="0" smtClean="0"/>
              <a:t>kilitli </a:t>
            </a:r>
            <a:r>
              <a:rPr lang="tr-TR" b="1" dirty="0"/>
              <a:t>dolaplarda</a:t>
            </a:r>
            <a:r>
              <a:rPr lang="tr-TR" dirty="0"/>
              <a:t> saklanır.</a:t>
            </a:r>
          </a:p>
          <a:p>
            <a:pPr marL="358775" indent="-358775" algn="just">
              <a:buFont typeface="Wingdings" panose="05000000000000000000" pitchFamily="2" charset="2"/>
              <a:buChar char="§"/>
            </a:pPr>
            <a:r>
              <a:rPr lang="tr-TR" dirty="0" smtClean="0"/>
              <a:t>Bir </a:t>
            </a:r>
            <a:r>
              <a:rPr lang="tr-TR" dirty="0"/>
              <a:t>dersin birden fazla salonda sınavı yapılacaksa, sınav evrakları salon sayısına göre ayrılır ve her salon için ayrı bir zarf hazırlanır.</a:t>
            </a:r>
          </a:p>
        </p:txBody>
      </p:sp>
      <p:sp>
        <p:nvSpPr>
          <p:cNvPr id="4" name="Slayt Numarası Yer Tutucusu 3">
            <a:extLst>
              <a:ext uri="{FF2B5EF4-FFF2-40B4-BE49-F238E27FC236}">
                <a16:creationId xmlns:a16="http://schemas.microsoft.com/office/drawing/2014/main" xmlns="" id="{4EE32C3B-CA00-C112-B3F2-5EA0FEF75100}"/>
              </a:ext>
            </a:extLst>
          </p:cNvPr>
          <p:cNvSpPr>
            <a:spLocks noGrp="1"/>
          </p:cNvSpPr>
          <p:nvPr>
            <p:ph type="sldNum" sz="quarter" idx="12"/>
          </p:nvPr>
        </p:nvSpPr>
        <p:spPr/>
        <p:txBody>
          <a:bodyPr/>
          <a:lstStyle/>
          <a:p>
            <a:fld id="{823720BD-EA6B-4B28-A92F-5CA2C4AFE6FF}" type="slidenum">
              <a:rPr lang="tr-TR" smtClean="0"/>
              <a:t>45</a:t>
            </a:fld>
            <a:endParaRPr lang="tr-TR"/>
          </a:p>
        </p:txBody>
      </p:sp>
    </p:spTree>
    <p:extLst>
      <p:ext uri="{BB962C8B-B14F-4D97-AF65-F5344CB8AC3E}">
        <p14:creationId xmlns:p14="http://schemas.microsoft.com/office/powerpoint/2010/main" val="148485501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BBBB1610-5F4C-01FB-4722-959F8FA9489C}"/>
              </a:ext>
            </a:extLst>
          </p:cNvPr>
          <p:cNvSpPr>
            <a:spLocks noGrp="1"/>
          </p:cNvSpPr>
          <p:nvPr>
            <p:ph type="title"/>
          </p:nvPr>
        </p:nvSpPr>
        <p:spPr/>
        <p:txBody>
          <a:bodyPr>
            <a:normAutofit/>
          </a:bodyPr>
          <a:lstStyle/>
          <a:p>
            <a:r>
              <a:rPr lang="en-US" sz="2400" b="1" dirty="0" err="1">
                <a:latin typeface="+mn-lt"/>
              </a:rPr>
              <a:t>Şekil</a:t>
            </a:r>
            <a:r>
              <a:rPr lang="en-US" sz="2400" b="1" dirty="0">
                <a:latin typeface="+mn-lt"/>
              </a:rPr>
              <a:t> 3. </a:t>
            </a:r>
            <a:r>
              <a:rPr lang="en-US" sz="2400" dirty="0" err="1">
                <a:latin typeface="+mn-lt"/>
              </a:rPr>
              <a:t>Yüz</a:t>
            </a:r>
            <a:r>
              <a:rPr lang="en-US" sz="2400" dirty="0">
                <a:latin typeface="+mn-lt"/>
              </a:rPr>
              <a:t> </a:t>
            </a:r>
            <a:r>
              <a:rPr lang="en-US" sz="2400" dirty="0" err="1">
                <a:latin typeface="+mn-lt"/>
              </a:rPr>
              <a:t>Yüze</a:t>
            </a:r>
            <a:r>
              <a:rPr lang="en-US" sz="2400" dirty="0">
                <a:latin typeface="+mn-lt"/>
              </a:rPr>
              <a:t> </a:t>
            </a:r>
            <a:r>
              <a:rPr lang="en-US" sz="2400" dirty="0" err="1">
                <a:latin typeface="+mn-lt"/>
              </a:rPr>
              <a:t>Sınav</a:t>
            </a:r>
            <a:r>
              <a:rPr lang="en-US" sz="2400" dirty="0">
                <a:latin typeface="+mn-lt"/>
              </a:rPr>
              <a:t> </a:t>
            </a:r>
            <a:r>
              <a:rPr lang="en-US" sz="2400" dirty="0" err="1">
                <a:latin typeface="+mn-lt"/>
              </a:rPr>
              <a:t>Süreçleri</a:t>
            </a:r>
            <a:r>
              <a:rPr lang="en-US" sz="2400" dirty="0">
                <a:latin typeface="+mn-lt"/>
              </a:rPr>
              <a:t> </a:t>
            </a:r>
            <a:r>
              <a:rPr lang="en-US" sz="2400" dirty="0" err="1">
                <a:latin typeface="+mn-lt"/>
              </a:rPr>
              <a:t>Algoritması</a:t>
            </a:r>
            <a:endParaRPr lang="en-US" sz="2400" dirty="0">
              <a:latin typeface="+mn-lt"/>
            </a:endParaRPr>
          </a:p>
        </p:txBody>
      </p:sp>
      <p:graphicFrame>
        <p:nvGraphicFramePr>
          <p:cNvPr id="5" name="İçerik Yer Tutucusu 4">
            <a:extLst>
              <a:ext uri="{FF2B5EF4-FFF2-40B4-BE49-F238E27FC236}">
                <a16:creationId xmlns:a16="http://schemas.microsoft.com/office/drawing/2014/main" xmlns="" id="{6B1EEF49-90A8-D413-B3F1-70E8CAFA02BB}"/>
              </a:ext>
            </a:extLst>
          </p:cNvPr>
          <p:cNvGraphicFramePr>
            <a:graphicFrameLocks noGrp="1"/>
          </p:cNvGraphicFramePr>
          <p:nvPr>
            <p:ph idx="1"/>
            <p:extLst>
              <p:ext uri="{D42A27DB-BD31-4B8C-83A1-F6EECF244321}">
                <p14:modId xmlns:p14="http://schemas.microsoft.com/office/powerpoint/2010/main" val="515054288"/>
              </p:ext>
            </p:extLst>
          </p:nvPr>
        </p:nvGraphicFramePr>
        <p:xfrm>
          <a:off x="336601" y="152400"/>
          <a:ext cx="11518798"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ayt Numarası Yer Tutucusu 3">
            <a:extLst>
              <a:ext uri="{FF2B5EF4-FFF2-40B4-BE49-F238E27FC236}">
                <a16:creationId xmlns:a16="http://schemas.microsoft.com/office/drawing/2014/main" xmlns="" id="{1A6F537B-AF50-C67E-23EE-A9B923C4AF67}"/>
              </a:ext>
            </a:extLst>
          </p:cNvPr>
          <p:cNvSpPr>
            <a:spLocks noGrp="1"/>
          </p:cNvSpPr>
          <p:nvPr>
            <p:ph type="sldNum" sz="quarter" idx="12"/>
          </p:nvPr>
        </p:nvSpPr>
        <p:spPr/>
        <p:txBody>
          <a:bodyPr/>
          <a:lstStyle/>
          <a:p>
            <a:fld id="{823720BD-EA6B-4B28-A92F-5CA2C4AFE6FF}" type="slidenum">
              <a:rPr lang="tr-TR" smtClean="0"/>
              <a:t>46</a:t>
            </a:fld>
            <a:endParaRPr lang="tr-TR"/>
          </a:p>
        </p:txBody>
      </p:sp>
      <p:sp>
        <p:nvSpPr>
          <p:cNvPr id="6" name="Ok: Aşağı 5">
            <a:extLst>
              <a:ext uri="{FF2B5EF4-FFF2-40B4-BE49-F238E27FC236}">
                <a16:creationId xmlns:a16="http://schemas.microsoft.com/office/drawing/2014/main" xmlns="" id="{5CAB06D5-26E3-5788-C5EE-B384EFD76FD0}"/>
              </a:ext>
            </a:extLst>
          </p:cNvPr>
          <p:cNvSpPr/>
          <p:nvPr/>
        </p:nvSpPr>
        <p:spPr>
          <a:xfrm>
            <a:off x="7186845" y="1969534"/>
            <a:ext cx="1511598" cy="838980"/>
          </a:xfrm>
          <a:prstGeom prst="downArrow">
            <a:avLst>
              <a:gd name="adj1" fmla="val 60082"/>
              <a:gd name="adj2" fmla="val 50000"/>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sz="900" dirty="0"/>
              <a:t>Dersin sorumlu öğretim eleman(</a:t>
            </a:r>
            <a:r>
              <a:rPr lang="tr-TR" sz="900" dirty="0" err="1"/>
              <a:t>lar</a:t>
            </a:r>
            <a:r>
              <a:rPr lang="tr-TR" sz="900" dirty="0"/>
              <a:t>)ı</a:t>
            </a:r>
            <a:endParaRPr lang="en-US" sz="900" dirty="0"/>
          </a:p>
        </p:txBody>
      </p:sp>
      <p:sp>
        <p:nvSpPr>
          <p:cNvPr id="8" name="Ok: Aşağı 7">
            <a:extLst>
              <a:ext uri="{FF2B5EF4-FFF2-40B4-BE49-F238E27FC236}">
                <a16:creationId xmlns:a16="http://schemas.microsoft.com/office/drawing/2014/main" xmlns="" id="{B0E5BA38-CCCC-CBAE-1E68-015D1B467B30}"/>
              </a:ext>
            </a:extLst>
          </p:cNvPr>
          <p:cNvSpPr/>
          <p:nvPr/>
        </p:nvSpPr>
        <p:spPr>
          <a:xfrm>
            <a:off x="9900458" y="1851537"/>
            <a:ext cx="1511598" cy="838980"/>
          </a:xfrm>
          <a:prstGeom prst="downArrow">
            <a:avLst>
              <a:gd name="adj1" fmla="val 60082"/>
              <a:gd name="adj2" fmla="val 50000"/>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tr-TR" sz="900" dirty="0" smtClean="0"/>
              <a:t> Dersin sorumlu öğretim elemanları</a:t>
            </a:r>
            <a:endParaRPr lang="en-US" sz="900" dirty="0"/>
          </a:p>
        </p:txBody>
      </p:sp>
      <p:sp>
        <p:nvSpPr>
          <p:cNvPr id="10" name="Ok: Aşağı 9">
            <a:extLst>
              <a:ext uri="{FF2B5EF4-FFF2-40B4-BE49-F238E27FC236}">
                <a16:creationId xmlns:a16="http://schemas.microsoft.com/office/drawing/2014/main" xmlns="" id="{5420AE30-CF90-9326-E502-B210EFEB0E7C}"/>
              </a:ext>
            </a:extLst>
          </p:cNvPr>
          <p:cNvSpPr/>
          <p:nvPr/>
        </p:nvSpPr>
        <p:spPr>
          <a:xfrm>
            <a:off x="4507872" y="1969534"/>
            <a:ext cx="1511598" cy="838980"/>
          </a:xfrm>
          <a:prstGeom prst="downArrow">
            <a:avLst>
              <a:gd name="adj1" fmla="val 60082"/>
              <a:gd name="adj2" fmla="val 50000"/>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sz="900" dirty="0"/>
              <a:t>Dersin sorumlu öğretim eleman(</a:t>
            </a:r>
            <a:r>
              <a:rPr lang="tr-TR" sz="900" dirty="0" err="1"/>
              <a:t>lar</a:t>
            </a:r>
            <a:r>
              <a:rPr lang="tr-TR" sz="900" dirty="0"/>
              <a:t>)ı</a:t>
            </a:r>
            <a:endParaRPr lang="en-US" sz="900" dirty="0"/>
          </a:p>
        </p:txBody>
      </p:sp>
      <p:sp>
        <p:nvSpPr>
          <p:cNvPr id="12" name="Ok: Yukarı 11">
            <a:extLst>
              <a:ext uri="{FF2B5EF4-FFF2-40B4-BE49-F238E27FC236}">
                <a16:creationId xmlns:a16="http://schemas.microsoft.com/office/drawing/2014/main" xmlns="" id="{7B40D58E-272D-B888-2D01-213F4FD6B49F}"/>
              </a:ext>
            </a:extLst>
          </p:cNvPr>
          <p:cNvSpPr/>
          <p:nvPr/>
        </p:nvSpPr>
        <p:spPr>
          <a:xfrm>
            <a:off x="4443744" y="4482639"/>
            <a:ext cx="1762826" cy="859582"/>
          </a:xfrm>
          <a:prstGeom prst="up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sz="900" dirty="0"/>
              <a:t>Dersin sorumlu öğretim eleman(</a:t>
            </a:r>
            <a:r>
              <a:rPr lang="tr-TR" sz="900" dirty="0" err="1"/>
              <a:t>lar</a:t>
            </a:r>
            <a:r>
              <a:rPr lang="tr-TR" sz="900" dirty="0"/>
              <a:t>)ı</a:t>
            </a:r>
            <a:endParaRPr lang="en-US" sz="900" dirty="0"/>
          </a:p>
        </p:txBody>
      </p:sp>
      <p:sp>
        <p:nvSpPr>
          <p:cNvPr id="14" name="Ok: Yukarı 13">
            <a:extLst>
              <a:ext uri="{FF2B5EF4-FFF2-40B4-BE49-F238E27FC236}">
                <a16:creationId xmlns:a16="http://schemas.microsoft.com/office/drawing/2014/main" xmlns="" id="{CAC45862-F6EC-D572-A805-F4A68A5AA1FF}"/>
              </a:ext>
            </a:extLst>
          </p:cNvPr>
          <p:cNvSpPr/>
          <p:nvPr/>
        </p:nvSpPr>
        <p:spPr>
          <a:xfrm>
            <a:off x="7061231" y="4482639"/>
            <a:ext cx="1762826" cy="859582"/>
          </a:xfrm>
          <a:prstGeom prst="up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sz="900" dirty="0"/>
              <a:t>Dersin sorumlu öğretim eleman(</a:t>
            </a:r>
            <a:r>
              <a:rPr lang="tr-TR" sz="900" dirty="0" err="1"/>
              <a:t>lar</a:t>
            </a:r>
            <a:r>
              <a:rPr lang="tr-TR" sz="900" dirty="0"/>
              <a:t>)ı</a:t>
            </a:r>
            <a:endParaRPr lang="en-US" sz="900" dirty="0"/>
          </a:p>
        </p:txBody>
      </p:sp>
      <p:sp>
        <p:nvSpPr>
          <p:cNvPr id="15" name="Ok: Yukarı 14">
            <a:extLst>
              <a:ext uri="{FF2B5EF4-FFF2-40B4-BE49-F238E27FC236}">
                <a16:creationId xmlns:a16="http://schemas.microsoft.com/office/drawing/2014/main" xmlns="" id="{5336E1B6-5840-46A8-29D3-2BC76CE99DF8}"/>
              </a:ext>
            </a:extLst>
          </p:cNvPr>
          <p:cNvSpPr/>
          <p:nvPr/>
        </p:nvSpPr>
        <p:spPr>
          <a:xfrm>
            <a:off x="9774844" y="4468992"/>
            <a:ext cx="1762826" cy="859582"/>
          </a:xfrm>
          <a:prstGeom prst="up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sz="900" dirty="0"/>
              <a:t>Dersin sorumlu öğretim eleman(</a:t>
            </a:r>
            <a:r>
              <a:rPr lang="tr-TR" sz="900" dirty="0" err="1"/>
              <a:t>lar</a:t>
            </a:r>
            <a:r>
              <a:rPr lang="tr-TR" sz="900" dirty="0"/>
              <a:t>)ı</a:t>
            </a:r>
            <a:endParaRPr lang="en-US" sz="900" dirty="0"/>
          </a:p>
        </p:txBody>
      </p:sp>
    </p:spTree>
    <p:extLst>
      <p:ext uri="{BB962C8B-B14F-4D97-AF65-F5344CB8AC3E}">
        <p14:creationId xmlns:p14="http://schemas.microsoft.com/office/powerpoint/2010/main" val="199641557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xmlns="" id="{A82D504E-9286-C6F2-C1C2-E4689E019C16}"/>
              </a:ext>
            </a:extLst>
          </p:cNvPr>
          <p:cNvSpPr>
            <a:spLocks noGrp="1"/>
          </p:cNvSpPr>
          <p:nvPr>
            <p:ph type="subTitle" idx="1"/>
          </p:nvPr>
        </p:nvSpPr>
        <p:spPr>
          <a:xfrm>
            <a:off x="726831" y="867507"/>
            <a:ext cx="10046677" cy="5398477"/>
          </a:xfrm>
        </p:spPr>
        <p:txBody>
          <a:bodyPr>
            <a:normAutofit/>
          </a:bodyPr>
          <a:lstStyle/>
          <a:p>
            <a:pPr algn="just"/>
            <a:r>
              <a:rPr lang="tr-TR" cap="none" dirty="0"/>
              <a:t>Yüz yüze sınav sırasındaki süreç </a:t>
            </a:r>
          </a:p>
          <a:p>
            <a:pPr algn="just"/>
            <a:r>
              <a:rPr lang="tr-TR" cap="none" dirty="0"/>
              <a:t>Sınavların uygulanmasında Aydın Adnan Menderes Üniversitesi </a:t>
            </a:r>
            <a:r>
              <a:rPr lang="tr-TR" cap="none" dirty="0" err="1"/>
              <a:t>Önlisans</a:t>
            </a:r>
            <a:r>
              <a:rPr lang="tr-TR" cap="none" dirty="0"/>
              <a:t> Ve Lisans Eğitimi Yönetmeliği ve Aydın Sağlık Hizmetleri Meslek Yüksekokulu  Eğitim Yönergesi esas alınır. </a:t>
            </a:r>
          </a:p>
          <a:p>
            <a:pPr algn="just"/>
            <a:r>
              <a:rPr lang="tr-TR" cap="none" dirty="0"/>
              <a:t> Sınavlar dersin sorumlu öğretim eleman/elemanlarınca yürütülür.  Dersin sorumlu öğretim elemanı ve gözetmenler, Aydın Adnan Menderes Üniversitesi sınav uygulama </a:t>
            </a:r>
            <a:r>
              <a:rPr lang="tr-TR" cap="none" dirty="0" err="1"/>
              <a:t>yönergesi’nde</a:t>
            </a:r>
            <a:r>
              <a:rPr lang="tr-TR" cap="none" dirty="0"/>
              <a:t> (</a:t>
            </a:r>
            <a:r>
              <a:rPr lang="tr-TR" cap="none" dirty="0">
                <a:hlinkClick r:id="rId2"/>
              </a:rPr>
              <a:t>https://idari.Adu.Edu.Tr/db/ogrenciisleri/default.Asp?İdx=3132333631</a:t>
            </a:r>
            <a:r>
              <a:rPr lang="tr-TR" cap="none" dirty="0"/>
              <a:t>) belirtilen kuralları sağlamak ve sorumluluklarını yerine getirmekle yükümlüdür. Öğrenciler, aydın </a:t>
            </a:r>
            <a:r>
              <a:rPr lang="tr-TR" cap="none" dirty="0" err="1"/>
              <a:t>adnan</a:t>
            </a:r>
            <a:r>
              <a:rPr lang="tr-TR" cap="none" dirty="0"/>
              <a:t> menderes üniversitesi sınav uygulama </a:t>
            </a:r>
            <a:r>
              <a:rPr lang="tr-TR" cap="none" dirty="0" err="1"/>
              <a:t>yönergesi’nde</a:t>
            </a:r>
            <a:r>
              <a:rPr lang="tr-TR" cap="none" dirty="0"/>
              <a:t> (</a:t>
            </a:r>
            <a:r>
              <a:rPr lang="tr-TR" cap="none" dirty="0" err="1"/>
              <a:t>https</a:t>
            </a:r>
            <a:r>
              <a:rPr lang="tr-TR" cap="none" dirty="0"/>
              <a:t>://</a:t>
            </a:r>
            <a:r>
              <a:rPr lang="tr-TR" cap="none" dirty="0" err="1"/>
              <a:t>idari.Adu.Edu.Tr</a:t>
            </a:r>
            <a:r>
              <a:rPr lang="tr-TR" cap="none" dirty="0"/>
              <a:t>/</a:t>
            </a:r>
            <a:r>
              <a:rPr lang="tr-TR" cap="none" dirty="0" err="1"/>
              <a:t>db</a:t>
            </a:r>
            <a:r>
              <a:rPr lang="tr-TR" cap="none" dirty="0"/>
              <a:t>/</a:t>
            </a:r>
            <a:r>
              <a:rPr lang="tr-TR" cap="none" dirty="0" err="1"/>
              <a:t>ogrenciisleri</a:t>
            </a:r>
            <a:r>
              <a:rPr lang="tr-TR" cap="none" dirty="0"/>
              <a:t>/</a:t>
            </a:r>
            <a:r>
              <a:rPr lang="tr-TR" cap="none" dirty="0" err="1"/>
              <a:t>default.Asp?İdx</a:t>
            </a:r>
            <a:r>
              <a:rPr lang="tr-TR" cap="none" dirty="0"/>
              <a:t>=3132333631) ve ASHMYO sınav kurallarını yerine getirmekle yükümlüdür</a:t>
            </a:r>
          </a:p>
        </p:txBody>
      </p:sp>
    </p:spTree>
    <p:extLst>
      <p:ext uri="{BB962C8B-B14F-4D97-AF65-F5344CB8AC3E}">
        <p14:creationId xmlns:p14="http://schemas.microsoft.com/office/powerpoint/2010/main" val="91774441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17E44BA2-A1F0-D17C-CF24-717E4EA65357}"/>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E0EB49FF-B961-50CE-99A7-355FC6DA3413}"/>
              </a:ext>
            </a:extLst>
          </p:cNvPr>
          <p:cNvSpPr>
            <a:spLocks noGrp="1"/>
          </p:cNvSpPr>
          <p:nvPr>
            <p:ph idx="1"/>
          </p:nvPr>
        </p:nvSpPr>
        <p:spPr/>
        <p:txBody>
          <a:bodyPr/>
          <a:lstStyle/>
          <a:p>
            <a:pPr algn="just"/>
            <a:r>
              <a:rPr lang="tr-TR" dirty="0"/>
              <a:t>Sınav kurallarına uymadığı tespit edilen öğrenci için Sınav Kopya/Kural İhlali Tutanağı  hazırlanır. Tutanak, dersin sorumlu öğretim elemanı ve salonda görevli gözetmen tarafından imzalanır. Tutanak ve ekleri (kopya belgesi vb.) sorumlu öğretim elemanı tarafından sınav bitiminden sonra </a:t>
            </a:r>
            <a:r>
              <a:rPr lang="tr-TR" dirty="0" err="1"/>
              <a:t>ASHMYO’ya</a:t>
            </a:r>
            <a:r>
              <a:rPr lang="tr-TR" dirty="0"/>
              <a:t> ÜBYS üzerinden gönderilir.</a:t>
            </a:r>
          </a:p>
        </p:txBody>
      </p:sp>
      <p:sp>
        <p:nvSpPr>
          <p:cNvPr id="4" name="Slayt Numarası Yer Tutucusu 3">
            <a:extLst>
              <a:ext uri="{FF2B5EF4-FFF2-40B4-BE49-F238E27FC236}">
                <a16:creationId xmlns:a16="http://schemas.microsoft.com/office/drawing/2014/main" xmlns="" id="{AA176324-21CB-D8E2-DE83-F92DB284DD89}"/>
              </a:ext>
            </a:extLst>
          </p:cNvPr>
          <p:cNvSpPr>
            <a:spLocks noGrp="1"/>
          </p:cNvSpPr>
          <p:nvPr>
            <p:ph type="sldNum" sz="quarter" idx="12"/>
          </p:nvPr>
        </p:nvSpPr>
        <p:spPr/>
        <p:txBody>
          <a:bodyPr/>
          <a:lstStyle/>
          <a:p>
            <a:fld id="{823720BD-EA6B-4B28-A92F-5CA2C4AFE6FF}" type="slidenum">
              <a:rPr lang="tr-TR" smtClean="0"/>
              <a:t>48</a:t>
            </a:fld>
            <a:endParaRPr lang="tr-TR"/>
          </a:p>
        </p:txBody>
      </p:sp>
    </p:spTree>
    <p:extLst>
      <p:ext uri="{BB962C8B-B14F-4D97-AF65-F5344CB8AC3E}">
        <p14:creationId xmlns:p14="http://schemas.microsoft.com/office/powerpoint/2010/main" val="4543610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C33D3B5D-69E3-8274-C573-FE2E10B2DDD5}"/>
              </a:ext>
            </a:extLst>
          </p:cNvPr>
          <p:cNvSpPr>
            <a:spLocks noGrp="1"/>
          </p:cNvSpPr>
          <p:nvPr>
            <p:ph idx="1"/>
          </p:nvPr>
        </p:nvSpPr>
        <p:spPr/>
        <p:txBody>
          <a:bodyPr>
            <a:normAutofit/>
          </a:bodyPr>
          <a:lstStyle/>
          <a:p>
            <a:pPr algn="just"/>
            <a:r>
              <a:rPr lang="tr-TR" dirty="0"/>
              <a:t>Sınav Sadece Çoktan Seçmeli Sorulardan Oluşuyorsa  Sınav evrakları, sınav bitiminden sonra dersin sorumlu öğretim elemanı tarafından </a:t>
            </a:r>
            <a:r>
              <a:rPr lang="tr-TR" dirty="0" err="1"/>
              <a:t>ASHMYO’da</a:t>
            </a:r>
            <a:r>
              <a:rPr lang="tr-TR" dirty="0"/>
              <a:t> ilgili birime teslim edilir. </a:t>
            </a:r>
          </a:p>
          <a:p>
            <a:pPr algn="just"/>
            <a:r>
              <a:rPr lang="tr-TR" dirty="0"/>
              <a:t>Çoktan seçmeli sorular ölçme değerlendirme birim sorumlusu tarafından optik okuyucu aracılığı ile okunur ve soruların analizi yapılır. Sınav sonuçları ve soru analizleri dersin sorumlu öğretim elemanı tarafından teslim alınır. Optik okuyucuyu doğrulamak adına, dersten sorumlu öğretim elemanı dersin öğrenci sayısının %1’inin cevap kağıdını (optik cevap kağıdı) manuel olarak rastgele (</a:t>
            </a:r>
            <a:r>
              <a:rPr lang="tr-TR" dirty="0" err="1"/>
              <a:t>random</a:t>
            </a:r>
            <a:r>
              <a:rPr lang="tr-TR" dirty="0"/>
              <a:t>) değerlendirir. </a:t>
            </a:r>
          </a:p>
          <a:p>
            <a:pPr algn="just"/>
            <a:endParaRPr lang="tr-TR" dirty="0"/>
          </a:p>
        </p:txBody>
      </p:sp>
    </p:spTree>
    <p:extLst>
      <p:ext uri="{BB962C8B-B14F-4D97-AF65-F5344CB8AC3E}">
        <p14:creationId xmlns:p14="http://schemas.microsoft.com/office/powerpoint/2010/main" val="3384862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94E1D4F2-A9F7-BA12-3FC2-C36C45CDB2E7}"/>
              </a:ext>
            </a:extLst>
          </p:cNvPr>
          <p:cNvSpPr>
            <a:spLocks noGrp="1"/>
          </p:cNvSpPr>
          <p:nvPr>
            <p:ph type="title"/>
          </p:nvPr>
        </p:nvSpPr>
        <p:spPr/>
        <p:txBody>
          <a:bodyPr/>
          <a:lstStyle/>
          <a:p>
            <a:pPr algn="ctr"/>
            <a:r>
              <a:rPr lang="tr-TR" b="1" dirty="0">
                <a:solidFill>
                  <a:srgbClr val="313C8D"/>
                </a:solidFill>
                <a:latin typeface="+mn-lt"/>
              </a:rPr>
              <a:t>ÖNSÖZ</a:t>
            </a:r>
            <a:endParaRPr lang="en-US" b="1" dirty="0">
              <a:solidFill>
                <a:srgbClr val="313C8D"/>
              </a:solidFill>
              <a:latin typeface="+mn-lt"/>
            </a:endParaRPr>
          </a:p>
        </p:txBody>
      </p:sp>
      <p:sp>
        <p:nvSpPr>
          <p:cNvPr id="3" name="İçerik Yer Tutucusu 2">
            <a:extLst>
              <a:ext uri="{FF2B5EF4-FFF2-40B4-BE49-F238E27FC236}">
                <a16:creationId xmlns:a16="http://schemas.microsoft.com/office/drawing/2014/main" xmlns="" id="{CAA229A5-B0B5-EFEA-7DAD-1859A9868E2C}"/>
              </a:ext>
            </a:extLst>
          </p:cNvPr>
          <p:cNvSpPr>
            <a:spLocks noGrp="1"/>
          </p:cNvSpPr>
          <p:nvPr>
            <p:ph idx="1"/>
          </p:nvPr>
        </p:nvSpPr>
        <p:spPr>
          <a:xfrm>
            <a:off x="1154083" y="1830061"/>
            <a:ext cx="10058400" cy="4892524"/>
          </a:xfrm>
        </p:spPr>
        <p:txBody>
          <a:bodyPr>
            <a:normAutofit/>
          </a:bodyPr>
          <a:lstStyle/>
          <a:p>
            <a:pPr algn="just"/>
            <a:r>
              <a:rPr lang="tr-TR" sz="1600" dirty="0"/>
              <a:t>Aydın Adnan Menderes Üniversitesi Aydın Sağlık Hizmetleri Meslek Yüksekokulu Ölçme ve Değerlendirme Kitapçığı, yüksekokulumuz öğretim elemanları ve öğrencilerine eğitim-öğretim sürecinde yürütülen ölçme ve değerlendirme uygulamalarına ilişkin bilgi sağlamak ve rehberlik etmek amacıyla hazırlanmıştır.</a:t>
            </a:r>
            <a:br>
              <a:rPr lang="tr-TR" sz="1600" dirty="0"/>
            </a:br>
            <a:r>
              <a:rPr lang="tr-TR" sz="1600" dirty="0"/>
              <a:t>Bu kitapçık, yüksekokulda yürütülen tüm ölçme ve değerlendirme süreçleriyle ilgili düzenlemeleri kapsar. </a:t>
            </a:r>
          </a:p>
          <a:p>
            <a:pPr algn="just"/>
            <a:r>
              <a:rPr lang="tr-TR" sz="1600" dirty="0"/>
              <a:t>Aydın Sağlık Hizmetleri Meslek Yüksekokulu’nda yer alan programların amaç ve öğrenme çıktılarının ölçülmesinin yanı sıra, her bir dersin ölçme ve değerlendirme süreçlerine ilişkin esaslar da bu kitapçıkta açıklanmıştır. Her bir ölçme ve değerlendirme sürecinin nasıl işleyeceği, bu süreçte hangi yönetmelik ve yönergelerin kullanılacağı, sınavların nasıl hazırlanacağı, uygulanacağı ve değerlendirileceği, hangi formların kim tarafından ve ne zaman kullanılacağı, sonuçların nasıl duyurulacağı gibi konular ayrıntılı biçimde ele alınmıştır. Ayrıca, değerlendirme sonuçlarının analizi, madde istatistikleri, program değerlendirme süreçleri ve geri bildirim mekanizmalarına ilişkin bilgi, belge ve akış şemalarıyla birlikte açıklanmıştır.</a:t>
            </a:r>
          </a:p>
          <a:p>
            <a:pPr algn="just"/>
            <a:r>
              <a:rPr lang="tr-TR" sz="1600" dirty="0"/>
              <a:t>Bu kitapçığın, Aydın Adnan Menderes Üniversitesi Aydın Sağlık Hizmetleri Meslek Yüksekokulu’nda ölçme ve değerlendirme süreçlerinin sağlıklı, objektif ve kaliteli biçimde yürütülmesine katkı sağlayacağına inanıyoruz. Sürecin her aşamasında öğretim elemanları ve öğrenciler için yol gösterici, açıklayıcı ve destekleyici bir kaynak olmasını diliyoruz.</a:t>
            </a:r>
          </a:p>
          <a:p>
            <a:pPr algn="r"/>
            <a:r>
              <a:rPr lang="tr-TR" sz="1800" b="1" dirty="0"/>
              <a:t>Adnan Menderes Üniversitesi Aydın Sağlık Hizmetleri Meslek Yüksekokulu Yönetimi</a:t>
            </a:r>
            <a:r>
              <a:rPr lang="tr-TR" sz="1800" dirty="0"/>
              <a:t/>
            </a:r>
            <a:br>
              <a:rPr lang="tr-TR" sz="1800" dirty="0"/>
            </a:br>
            <a:r>
              <a:rPr lang="tr-TR" sz="1800" b="1" dirty="0"/>
              <a:t>Aydın Sağlık Hizmetleri Meslek Yüksekokulu Ölçme ve Değerlendirme Komisyonu</a:t>
            </a:r>
            <a:endParaRPr lang="tr-TR" sz="1800" dirty="0"/>
          </a:p>
        </p:txBody>
      </p:sp>
      <p:sp>
        <p:nvSpPr>
          <p:cNvPr id="4" name="Slayt Numarası Yer Tutucusu 3">
            <a:extLst>
              <a:ext uri="{FF2B5EF4-FFF2-40B4-BE49-F238E27FC236}">
                <a16:creationId xmlns:a16="http://schemas.microsoft.com/office/drawing/2014/main" xmlns="" id="{2CB3E428-4555-C1C0-34C7-A9505710F444}"/>
              </a:ext>
            </a:extLst>
          </p:cNvPr>
          <p:cNvSpPr>
            <a:spLocks noGrp="1"/>
          </p:cNvSpPr>
          <p:nvPr>
            <p:ph type="sldNum" sz="quarter" idx="12"/>
          </p:nvPr>
        </p:nvSpPr>
        <p:spPr/>
        <p:txBody>
          <a:bodyPr/>
          <a:lstStyle/>
          <a:p>
            <a:fld id="{823720BD-EA6B-4B28-A92F-5CA2C4AFE6FF}" type="slidenum">
              <a:rPr lang="tr-TR" smtClean="0"/>
              <a:t>5</a:t>
            </a:fld>
            <a:endParaRPr lang="tr-TR"/>
          </a:p>
        </p:txBody>
      </p:sp>
    </p:spTree>
    <p:extLst>
      <p:ext uri="{BB962C8B-B14F-4D97-AF65-F5344CB8AC3E}">
        <p14:creationId xmlns:p14="http://schemas.microsoft.com/office/powerpoint/2010/main" val="16912299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8F7BD4F3-56DE-60D0-F178-8C423B870E8F}"/>
              </a:ext>
            </a:extLst>
          </p:cNvPr>
          <p:cNvSpPr>
            <a:spLocks noGrp="1"/>
          </p:cNvSpPr>
          <p:nvPr>
            <p:ph idx="1"/>
          </p:nvPr>
        </p:nvSpPr>
        <p:spPr/>
        <p:txBody>
          <a:bodyPr/>
          <a:lstStyle/>
          <a:p>
            <a:pPr algn="just"/>
            <a:r>
              <a:rPr lang="tr-TR" dirty="0"/>
              <a:t>Dersin sorumlu öğretim elemanı, sınavda yer alan soruları test istatistik tabloları (Tablo.1) doğrultusunda gözden geçirir, sınav setinden çıkarılması ve iyileştirilmesi gereken soruları belirler. Madde ayırt edicilik endeksi 0,20’nin altında olan soruların tekrar gözden geçirilmesi, düzeltilmesi önerilir. Madde ayırt edicilik endeksi -1 ile 0,20 arasında olan soruların ise kesinlikle sınav sorularından çıkartılması gerekmektedir.</a:t>
            </a:r>
          </a:p>
        </p:txBody>
      </p:sp>
    </p:spTree>
    <p:extLst>
      <p:ext uri="{BB962C8B-B14F-4D97-AF65-F5344CB8AC3E}">
        <p14:creationId xmlns:p14="http://schemas.microsoft.com/office/powerpoint/2010/main" val="6465479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99372722-833D-39E1-A1B7-ED55E5D4312F}"/>
              </a:ext>
            </a:extLst>
          </p:cNvPr>
          <p:cNvSpPr>
            <a:spLocks noGrp="1"/>
          </p:cNvSpPr>
          <p:nvPr>
            <p:ph type="title"/>
          </p:nvPr>
        </p:nvSpPr>
        <p:spPr>
          <a:xfrm>
            <a:off x="1066800" y="0"/>
            <a:ext cx="10058400" cy="1450757"/>
          </a:xfrm>
        </p:spPr>
        <p:txBody>
          <a:bodyPr/>
          <a:lstStyle/>
          <a:p>
            <a:r>
              <a:rPr lang="tr-TR" dirty="0"/>
              <a:t>Tablo 1. Madde Güçlük Tablosu</a:t>
            </a:r>
          </a:p>
        </p:txBody>
      </p:sp>
      <p:pic>
        <p:nvPicPr>
          <p:cNvPr id="5" name="İçerik Yer Tutucusu 4" descr="metin, ekran görüntüsü, yazı tipi, sayı, numara içeren bir resim&#10;&#10;Yapay zeka tarafından oluşturulmuş içerik yanlış olabilir.">
            <a:extLst>
              <a:ext uri="{FF2B5EF4-FFF2-40B4-BE49-F238E27FC236}">
                <a16:creationId xmlns:a16="http://schemas.microsoft.com/office/drawing/2014/main" xmlns="" id="{D69690D3-6BDA-864E-44F2-174E7017E8AD}"/>
              </a:ext>
            </a:extLst>
          </p:cNvPr>
          <p:cNvPicPr>
            <a:picLocks noGrp="1" noChangeAspect="1"/>
          </p:cNvPicPr>
          <p:nvPr>
            <p:ph idx="1"/>
          </p:nvPr>
        </p:nvPicPr>
        <p:blipFill>
          <a:blip r:embed="rId2"/>
          <a:stretch>
            <a:fillRect/>
          </a:stretch>
        </p:blipFill>
        <p:spPr>
          <a:xfrm>
            <a:off x="183677" y="1499015"/>
            <a:ext cx="11419990" cy="4993859"/>
          </a:xfrm>
        </p:spPr>
      </p:pic>
    </p:spTree>
    <p:extLst>
      <p:ext uri="{BB962C8B-B14F-4D97-AF65-F5344CB8AC3E}">
        <p14:creationId xmlns:p14="http://schemas.microsoft.com/office/powerpoint/2010/main" val="1529153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A0834828-8CE7-0F3A-1E57-DC9D48EB5D6F}"/>
              </a:ext>
            </a:extLst>
          </p:cNvPr>
          <p:cNvSpPr>
            <a:spLocks noGrp="1"/>
          </p:cNvSpPr>
          <p:nvPr>
            <p:ph idx="1"/>
          </p:nvPr>
        </p:nvSpPr>
        <p:spPr>
          <a:xfrm>
            <a:off x="838200" y="949569"/>
            <a:ext cx="10515600" cy="5227394"/>
          </a:xfrm>
        </p:spPr>
        <p:txBody>
          <a:bodyPr>
            <a:normAutofit/>
          </a:bodyPr>
          <a:lstStyle/>
          <a:p>
            <a:pPr algn="just"/>
            <a:r>
              <a:rPr lang="tr-TR" dirty="0"/>
              <a:t> Dersin sorumlu öğretim elemanı sınav sonuçlarını Aydın Adnan Menderes Üniversitesi Ön Lisans ve Lisans Eğitimi Yönetmeliği’nde belirtilen yasal süreler içerisinde OBİS üzerinden sisteme girer ve ilan eder. İtiraz süresi içerisinde bir itiraz olursa dersin sorumlu öğretim elemanı sınav evrakını inceler.  İtiraz süresi bitimi sonrası tüm sınav evrakları öğretim elamanı tarafından öğrenci işleri bürosuna Sınav Evrakları Teslim Tutanağı imzalanarak teslim edilir. </a:t>
            </a:r>
          </a:p>
        </p:txBody>
      </p:sp>
    </p:spTree>
    <p:extLst>
      <p:ext uri="{BB962C8B-B14F-4D97-AF65-F5344CB8AC3E}">
        <p14:creationId xmlns:p14="http://schemas.microsoft.com/office/powerpoint/2010/main" val="40093975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DEA2F984-061A-837B-7DBD-2A97652543B2}"/>
              </a:ext>
            </a:extLst>
          </p:cNvPr>
          <p:cNvSpPr>
            <a:spLocks noGrp="1"/>
          </p:cNvSpPr>
          <p:nvPr>
            <p:ph idx="1"/>
          </p:nvPr>
        </p:nvSpPr>
        <p:spPr>
          <a:xfrm>
            <a:off x="838200" y="351692"/>
            <a:ext cx="10515600" cy="5825271"/>
          </a:xfrm>
        </p:spPr>
        <p:txBody>
          <a:bodyPr>
            <a:normAutofit/>
          </a:bodyPr>
          <a:lstStyle/>
          <a:p>
            <a:pPr algn="just"/>
            <a:r>
              <a:rPr lang="tr-TR" dirty="0"/>
              <a:t> Sınav Çoktan Seçmeli Soru İçermiyorsa Sınav sonrası sınav evrakları dersin sorumlu öğretim elemanında kalır. Önceden hazırlanmış cevap anahtarı doğrultusunda cevaplar okunur. Sınav sonuçları, Aydın Adnan Menderes Üniversitesi Ön Lisans ve Lisans Eğitimi Yönetmeliği’nde belirtilen yasal süreler içerisinde OBİS üzerinden sisteme girilir ve ilan edilir. İtiraz süresi içerisinde bir itiraz olursa dersin sorumlu öğretim elemanı sınav evrakını inceler. İtiraz süresi bitimi sonrası tüm sınav evrakları öğretim elemanı tarafından öğrenci işleri bürosuna Sınav Evrakları Teslim Tutanağı imzalanarak teslim edilir.</a:t>
            </a:r>
          </a:p>
        </p:txBody>
      </p:sp>
    </p:spTree>
    <p:extLst>
      <p:ext uri="{BB962C8B-B14F-4D97-AF65-F5344CB8AC3E}">
        <p14:creationId xmlns:p14="http://schemas.microsoft.com/office/powerpoint/2010/main" val="31886160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D4733669-5CF9-B7E8-01F9-D947D3DCDCD6}"/>
              </a:ext>
            </a:extLst>
          </p:cNvPr>
          <p:cNvSpPr>
            <a:spLocks noGrp="1"/>
          </p:cNvSpPr>
          <p:nvPr>
            <p:ph idx="1"/>
          </p:nvPr>
        </p:nvSpPr>
        <p:spPr>
          <a:xfrm>
            <a:off x="838200" y="832338"/>
            <a:ext cx="10515600" cy="5344625"/>
          </a:xfrm>
        </p:spPr>
        <p:txBody>
          <a:bodyPr>
            <a:normAutofit/>
          </a:bodyPr>
          <a:lstStyle/>
          <a:p>
            <a:pPr algn="just"/>
            <a:r>
              <a:rPr lang="tr-TR" dirty="0"/>
              <a:t> Sınav Çoktan Seçmeli ve Diğer Soru Türlerinden Oluşuyorsa Sınav evrakları, optik okuyucular, ölçme değerlendirme birim sorumlusuna teslim edilir. Sınavda yer alan açık uçlu sorular, sorumlu öğretim elemanı tarafından okunmak üzere öğretim elemanında kalır.  Sınav sonuçları ve soru analizleri dersin sorumlu öğretim elemanı tarafından teslim alınır.  Optik okuyucuyu doğrulamak adına, dersten sorumlu öğretim elemanı dersin öğrenci sayısının %1’inin cevap kağıdını (optik cevap kağıdı) manuel olarak rastgele (</a:t>
            </a:r>
            <a:r>
              <a:rPr lang="tr-TR" dirty="0" err="1"/>
              <a:t>random</a:t>
            </a:r>
            <a:r>
              <a:rPr lang="tr-TR" dirty="0"/>
              <a:t>) değerlendirir.  Dersin sorumlu öğretim elemanı, sınavda yer alan soruları test istatistik tabloları (Tablo.1) doğrultusunda gözden geçirir, sınav setinden çıkarılması ve iyileştirilmesi gereken soruları belirler. Madde ayırt edicilik endeksi 0,20 altında  olan soruları gözden geçirerek tekrar düzenler. Madde ayırt edicilik endeksi -1 ile  0,20’nin altında olan soruları ise soru havuzundan çıkartır. </a:t>
            </a:r>
          </a:p>
        </p:txBody>
      </p:sp>
    </p:spTree>
    <p:extLst>
      <p:ext uri="{BB962C8B-B14F-4D97-AF65-F5344CB8AC3E}">
        <p14:creationId xmlns:p14="http://schemas.microsoft.com/office/powerpoint/2010/main" val="8953046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2E977E80-5A55-F768-FAFC-CC032C3DEE82}"/>
              </a:ext>
            </a:extLst>
          </p:cNvPr>
          <p:cNvSpPr>
            <a:spLocks noGrp="1"/>
          </p:cNvSpPr>
          <p:nvPr>
            <p:ph idx="1"/>
          </p:nvPr>
        </p:nvSpPr>
        <p:spPr>
          <a:xfrm>
            <a:off x="838200" y="832338"/>
            <a:ext cx="10515600" cy="5344625"/>
          </a:xfrm>
        </p:spPr>
        <p:txBody>
          <a:bodyPr>
            <a:normAutofit/>
          </a:bodyPr>
          <a:lstStyle/>
          <a:p>
            <a:pPr algn="just"/>
            <a:r>
              <a:rPr lang="tr-TR" dirty="0"/>
              <a:t>Sorumlu öğretim elemanı, açık uçlu soruların puanları ile çoktan seçmeli soruların puanlarını hesap makinesi ile toplayarak sınav puanını belirler.  Sorumlu öğretim elemanı, sınav sonuçlarını Aydın Adnan Menderes Üniversitesi Ön Lisans ve Lisans Eğitimi Yönetmeliği’nde belirtilen yasal süreler içerisinde OBİS üzerinden sisteme girer ve ilan eder.  Sisteme girilen tüm sınav evrakları itiraz süresi için bekletilir, İtiraz süresi içerisinde bir itiraz olursa dersin sorumlu öğretim elemanı sınav evrakını inceler.  İtiraz süresi bitimi sonrası tüm sınav evrakları  öğretim elemanı tarafından öğrenci işleri bürosuna Sınav Evrakları Teslim Tutanağı imzalanarak teslim edilir. </a:t>
            </a:r>
          </a:p>
        </p:txBody>
      </p:sp>
    </p:spTree>
    <p:extLst>
      <p:ext uri="{BB962C8B-B14F-4D97-AF65-F5344CB8AC3E}">
        <p14:creationId xmlns:p14="http://schemas.microsoft.com/office/powerpoint/2010/main" val="13025989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B2C7098-5AE9-4130-162B-47DA6A59EC82}"/>
              </a:ext>
            </a:extLst>
          </p:cNvPr>
          <p:cNvSpPr>
            <a:spLocks noGrp="1"/>
          </p:cNvSpPr>
          <p:nvPr>
            <p:ph type="title"/>
          </p:nvPr>
        </p:nvSpPr>
        <p:spPr/>
        <p:txBody>
          <a:bodyPr>
            <a:normAutofit/>
          </a:bodyPr>
          <a:lstStyle/>
          <a:p>
            <a:r>
              <a:rPr lang="tr-TR" sz="2400" b="1" dirty="0"/>
              <a:t> Yüz Yüze Sınav Sonrası İtiraz Süreci </a:t>
            </a:r>
          </a:p>
        </p:txBody>
      </p:sp>
      <p:sp>
        <p:nvSpPr>
          <p:cNvPr id="3" name="İçerik Yer Tutucusu 2">
            <a:extLst>
              <a:ext uri="{FF2B5EF4-FFF2-40B4-BE49-F238E27FC236}">
                <a16:creationId xmlns:a16="http://schemas.microsoft.com/office/drawing/2014/main" xmlns="" id="{1E6ADF4F-4A88-A17E-8BA7-9D7071805FAC}"/>
              </a:ext>
            </a:extLst>
          </p:cNvPr>
          <p:cNvSpPr>
            <a:spLocks noGrp="1"/>
          </p:cNvSpPr>
          <p:nvPr>
            <p:ph idx="1"/>
          </p:nvPr>
        </p:nvSpPr>
        <p:spPr/>
        <p:txBody>
          <a:bodyPr>
            <a:normAutofit/>
          </a:bodyPr>
          <a:lstStyle/>
          <a:p>
            <a:r>
              <a:rPr lang="tr-TR" dirty="0"/>
              <a:t>Sınav sonucuna itiraz edecek olan öğrenciler, sağlık hizmetleri meslek yüksekokulu web sitesinde/öğrenci işleri bürosunda bulunan Sınav Notu İtiraz Dilekçesini (Ek 10) doldurarak bu dilekçeyi sınavın duyurulmasından sonraki beş iş günü içerisinde öğrenci işleri bürosuna teslim eder.  Sınav itiraz süresi bitimi sonrası öğrenci işleri bürosu görevlisi, itiraz dilekçelerini her dersin sorumlu öğretim elemanına teslim eder. Dersin sorumlu öğretim elemanı itiraz sonrası üç iş günü içerisinde öğrencinin itiraz dilekçesine göre sınav evrakını inceler ve değerlendirme sonucunu öğrenci işleri bürosuna yazılı bir şekilde iletir. Değerlendirme sonrası maddi hata saptanırsa, öğrencinin not değişikliği öğrenci işleri tarafından okulumuz Yönetim Kurulu’na değerlendirilmek üzere sunulur. Kurul kararının ardından sorumlu öğretim elemanı tarafından OBİS üzerinde öğrencinin notunda düzeltme yapılır. </a:t>
            </a:r>
          </a:p>
          <a:p>
            <a:endParaRPr lang="tr-TR" dirty="0"/>
          </a:p>
        </p:txBody>
      </p:sp>
    </p:spTree>
    <p:extLst>
      <p:ext uri="{BB962C8B-B14F-4D97-AF65-F5344CB8AC3E}">
        <p14:creationId xmlns:p14="http://schemas.microsoft.com/office/powerpoint/2010/main" val="41897391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9795E638-D68C-12F0-A878-64F575F42841}"/>
              </a:ext>
            </a:extLst>
          </p:cNvPr>
          <p:cNvSpPr>
            <a:spLocks noGrp="1"/>
          </p:cNvSpPr>
          <p:nvPr>
            <p:ph type="title"/>
          </p:nvPr>
        </p:nvSpPr>
        <p:spPr/>
        <p:txBody>
          <a:bodyPr>
            <a:normAutofit/>
          </a:bodyPr>
          <a:lstStyle/>
          <a:p>
            <a:r>
              <a:rPr lang="tr-TR" sz="2800" b="1" dirty="0"/>
              <a:t> </a:t>
            </a:r>
            <a:r>
              <a:rPr lang="tr-TR" sz="2800" b="1" dirty="0">
                <a:latin typeface="+mn-lt"/>
              </a:rPr>
              <a:t>Çevrimiçi Sınav Süreçleri </a:t>
            </a:r>
          </a:p>
        </p:txBody>
      </p:sp>
      <p:sp>
        <p:nvSpPr>
          <p:cNvPr id="3" name="İçerik Yer Tutucusu 2">
            <a:extLst>
              <a:ext uri="{FF2B5EF4-FFF2-40B4-BE49-F238E27FC236}">
                <a16:creationId xmlns:a16="http://schemas.microsoft.com/office/drawing/2014/main" xmlns="" id="{7C6339B8-1398-D673-D96F-F6F9A08B8A30}"/>
              </a:ext>
            </a:extLst>
          </p:cNvPr>
          <p:cNvSpPr>
            <a:spLocks noGrp="1"/>
          </p:cNvSpPr>
          <p:nvPr>
            <p:ph idx="1"/>
          </p:nvPr>
        </p:nvSpPr>
        <p:spPr/>
        <p:txBody>
          <a:bodyPr>
            <a:normAutofit/>
          </a:bodyPr>
          <a:lstStyle/>
          <a:p>
            <a:r>
              <a:rPr lang="tr-TR" dirty="0"/>
              <a:t> </a:t>
            </a:r>
            <a:r>
              <a:rPr lang="tr-TR" sz="2400" b="1" dirty="0"/>
              <a:t>Çevrimiçi Sınav Öncesi Süreç </a:t>
            </a:r>
          </a:p>
          <a:p>
            <a:r>
              <a:rPr lang="tr-TR" sz="2400" b="1" dirty="0"/>
              <a:t>Çevrimiçi Sınav Sorularının Hazırlanması </a:t>
            </a:r>
          </a:p>
          <a:p>
            <a:pPr marL="0" indent="0">
              <a:buNone/>
            </a:pPr>
            <a:r>
              <a:rPr lang="tr-TR" sz="2400" dirty="0"/>
              <a:t>Okulumuz müdürlük aracılığıyla öğretim elemanlarına, sınav haftasından en az bir ay önce soruların hazırlanması ile ilgili bir bildirim yapılır.  Sınav soruları, dersin sorumlu öğretim eleman(</a:t>
            </a:r>
            <a:r>
              <a:rPr lang="tr-TR" sz="2400" dirty="0" err="1"/>
              <a:t>lar</a:t>
            </a:r>
            <a:r>
              <a:rPr lang="tr-TR" sz="2400" dirty="0"/>
              <a:t>)ı tarafından sınav haftasından en geç iki hafta önce hazırlanır. Çevrimiçi ölçme ve değerlendirme faaliyetleri dijital ortamda gözetimli veya gözetimsiz olarak, müfredat programına göre belirlenen ölçme değerlendirme yöntemleri (ödev, proje, uygulama, yazılı, sözlü vb.) kullanılarak yapılabilir.  </a:t>
            </a:r>
            <a:r>
              <a:rPr lang="tr-TR" sz="2400" dirty="0" err="1"/>
              <a:t>Çevrimici</a:t>
            </a:r>
            <a:r>
              <a:rPr lang="tr-TR" sz="2400" dirty="0"/>
              <a:t> hazırlanan sorulardan çoktan seçmeli sorular hazırlandıktan sonra kontrol edilir.</a:t>
            </a:r>
          </a:p>
        </p:txBody>
      </p:sp>
    </p:spTree>
    <p:extLst>
      <p:ext uri="{BB962C8B-B14F-4D97-AF65-F5344CB8AC3E}">
        <p14:creationId xmlns:p14="http://schemas.microsoft.com/office/powerpoint/2010/main" val="2634056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D1660EDF-DAD6-D3BF-6912-A37E68DF72AA}"/>
              </a:ext>
            </a:extLst>
          </p:cNvPr>
          <p:cNvSpPr>
            <a:spLocks noGrp="1"/>
          </p:cNvSpPr>
          <p:nvPr>
            <p:ph type="title"/>
          </p:nvPr>
        </p:nvSpPr>
        <p:spPr/>
        <p:txBody>
          <a:bodyPr>
            <a:normAutofit/>
          </a:bodyPr>
          <a:lstStyle/>
          <a:p>
            <a:r>
              <a:rPr lang="tr-TR" sz="2400" b="1" dirty="0"/>
              <a:t>Çevrimiçi Sınavın Tanımlanması ve Soruların Sisteme Yüklenmesi </a:t>
            </a:r>
          </a:p>
        </p:txBody>
      </p:sp>
      <p:sp>
        <p:nvSpPr>
          <p:cNvPr id="3" name="İçerik Yer Tutucusu 2">
            <a:extLst>
              <a:ext uri="{FF2B5EF4-FFF2-40B4-BE49-F238E27FC236}">
                <a16:creationId xmlns:a16="http://schemas.microsoft.com/office/drawing/2014/main" xmlns="" id="{F55E8AD4-F154-6480-2E6F-F72528BB5AB4}"/>
              </a:ext>
            </a:extLst>
          </p:cNvPr>
          <p:cNvSpPr>
            <a:spLocks noGrp="1"/>
          </p:cNvSpPr>
          <p:nvPr>
            <p:ph idx="1"/>
          </p:nvPr>
        </p:nvSpPr>
        <p:spPr/>
        <p:txBody>
          <a:bodyPr>
            <a:normAutofit/>
          </a:bodyPr>
          <a:lstStyle/>
          <a:p>
            <a:r>
              <a:rPr lang="tr-TR" dirty="0"/>
              <a:t>Çevrimiçi sınavlar, Aydın Adnan Menderes Üniversitesi Uzaktan Eğitim Sistemi "ADÜZEM" üzerinden yönetilir.  Öğrenci bir günde en fazla beş (5) adet sınava girebilir. Sınav tarihi ve saati, öğretim elemanları tarafından OBİS sistemine girilmeli ve her bir öğrencinin en fazla girebileceği sınav sayısı okulumuz Sınav Koordinatörlüğü tarafından kontrol edilmelidir.  Bir öğrenciye tanımlanacak iki sınav arasında en az 15 dakika süre bulunmalıdır. Çevrimiçi sınav süresi en az 30 dakika, en fazla 90 dakikadır.  Sorular, dersin sorumlu öğretim elemanı tarafından ADÜZEM sınav portalına yüklenerek sınav zamanı aktif hale getirilir.  Bu işlemle beraber sınav zamanı geldiğinde sistem öğrenciler için otomatik olarak aktif olur. </a:t>
            </a:r>
          </a:p>
        </p:txBody>
      </p:sp>
    </p:spTree>
    <p:extLst>
      <p:ext uri="{BB962C8B-B14F-4D97-AF65-F5344CB8AC3E}">
        <p14:creationId xmlns:p14="http://schemas.microsoft.com/office/powerpoint/2010/main" val="33190983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6349BAAC-8862-65F5-1232-36A1F9F94812}"/>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9594101B-7B77-45C8-6005-11F163BA4A07}"/>
              </a:ext>
            </a:extLst>
          </p:cNvPr>
          <p:cNvSpPr>
            <a:spLocks noGrp="1"/>
          </p:cNvSpPr>
          <p:nvPr>
            <p:ph idx="1"/>
          </p:nvPr>
        </p:nvSpPr>
        <p:spPr/>
        <p:txBody>
          <a:bodyPr/>
          <a:lstStyle/>
          <a:p>
            <a:r>
              <a:rPr lang="tr-TR" dirty="0"/>
              <a:t>Sınavın zamanı geldiğinde öğrenci ADÜZEM sistemine giriş yapar ve sınavını tamamlar.  Sınav süresinin sonunda sistem kendiliğinden kapanır ve sınav tamamlanmış olur. Öğrenci sınav saati süresince sınava girebilir, sınavı bitirdikten sonra "tümünü gönder ve bitir" butonuna basarak uygulamayı sonlandırır. Sınav saatleri içinde isteğe bağlı olarak sınava tekrar girebilir, sorulara tekrar göz atabilir, ancak sınavı bitirmek için bir daha giriş yapamaz. </a:t>
            </a:r>
          </a:p>
        </p:txBody>
      </p:sp>
    </p:spTree>
    <p:extLst>
      <p:ext uri="{BB962C8B-B14F-4D97-AF65-F5344CB8AC3E}">
        <p14:creationId xmlns:p14="http://schemas.microsoft.com/office/powerpoint/2010/main" val="3680952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400" b="1" dirty="0">
                <a:solidFill>
                  <a:srgbClr val="313C8D"/>
                </a:solidFill>
                <a:latin typeface="+mn-lt"/>
              </a:rPr>
              <a:t>1. YÖNETMELİK VE YÖNERGELER</a:t>
            </a:r>
          </a:p>
        </p:txBody>
      </p:sp>
      <p:sp>
        <p:nvSpPr>
          <p:cNvPr id="3" name="İçerik Yer Tutucusu 2"/>
          <p:cNvSpPr>
            <a:spLocks noGrp="1"/>
          </p:cNvSpPr>
          <p:nvPr>
            <p:ph idx="1"/>
          </p:nvPr>
        </p:nvSpPr>
        <p:spPr/>
        <p:txBody>
          <a:bodyPr>
            <a:normAutofit/>
          </a:bodyPr>
          <a:lstStyle/>
          <a:p>
            <a:r>
              <a:rPr lang="tr-TR" dirty="0"/>
              <a:t>Aydın Sağlık Hizmetleri Meslek Yüksekokulu Ölçme ve Değerlendirme Süreci aşağıda belirtilen yönetmelik ve yönergeler doğrultusunda yürütülmektedir. </a:t>
            </a:r>
          </a:p>
          <a:p>
            <a:pPr lvl="1"/>
            <a:r>
              <a:rPr lang="tr-TR" dirty="0"/>
              <a:t>Aydın Adnan Menderes Üniversitesi </a:t>
            </a:r>
            <a:r>
              <a:rPr lang="tr-TR" dirty="0" err="1"/>
              <a:t>Önlisans</a:t>
            </a:r>
            <a:r>
              <a:rPr lang="tr-TR" dirty="0"/>
              <a:t> ve Lisans Eğitim Öğretim Yönetmeliği:</a:t>
            </a:r>
          </a:p>
          <a:p>
            <a:pPr lvl="2"/>
            <a:r>
              <a:rPr lang="tr-TR" dirty="0"/>
              <a:t>Aydın Adnan Menderes Üniversitesi </a:t>
            </a:r>
            <a:r>
              <a:rPr lang="tr-TR" dirty="0" err="1"/>
              <a:t>Önlisans</a:t>
            </a:r>
            <a:r>
              <a:rPr lang="tr-TR" dirty="0"/>
              <a:t> ve Lisans Eğitimi Yönetmeliği </a:t>
            </a:r>
            <a:r>
              <a:rPr lang="tr-TR" dirty="0">
                <a:solidFill>
                  <a:schemeClr val="accent5">
                    <a:lumMod val="50000"/>
                  </a:schemeClr>
                </a:solidFill>
              </a:rPr>
              <a:t>https://idari.adu.edu.tr/db/ogrenciisleri/webfolders/topics/20240807101225-LISANSEITIMYNETMELII-000063626896031471822672.pdf</a:t>
            </a:r>
          </a:p>
          <a:p>
            <a:pPr lvl="1"/>
            <a:r>
              <a:rPr lang="es-ES" dirty="0"/>
              <a:t>Aydın Adnan Menderes Üniversitesi Sınav Uygulama Yönergesi</a:t>
            </a:r>
            <a:r>
              <a:rPr lang="tr-TR" dirty="0"/>
              <a:t>:</a:t>
            </a:r>
          </a:p>
          <a:p>
            <a:pPr lvl="2"/>
            <a:r>
              <a:rPr lang="es-ES" dirty="0"/>
              <a:t>Aydın Adnan Menderes Üniversitesi Sınav Uygulama Yönergesi</a:t>
            </a:r>
            <a:r>
              <a:rPr lang="tr-TR" dirty="0"/>
              <a:t> </a:t>
            </a:r>
            <a:r>
              <a:rPr lang="tr-TR" dirty="0">
                <a:solidFill>
                  <a:schemeClr val="accent5">
                    <a:lumMod val="50000"/>
                  </a:schemeClr>
                </a:solidFill>
              </a:rPr>
              <a:t>https://idari.adu.edu.tr/db/ogrenciisleri/tr/page-12361</a:t>
            </a:r>
            <a:endParaRPr lang="tr-TR" u="sng" dirty="0">
              <a:solidFill>
                <a:schemeClr val="accent5">
                  <a:lumMod val="50000"/>
                </a:schemeClr>
              </a:solidFill>
            </a:endParaRPr>
          </a:p>
          <a:p>
            <a:pPr lvl="1"/>
            <a:r>
              <a:rPr lang="tr-TR" dirty="0"/>
              <a:t>Aydın Adnan Menderes Üniversitesi Uzaktan Eğitim Yönergesi</a:t>
            </a:r>
          </a:p>
          <a:p>
            <a:pPr lvl="2"/>
            <a:r>
              <a:rPr lang="tr-TR" dirty="0"/>
              <a:t>Aydın Adnan Menderes Üniversitesi Uzaktan Eğitim Yönergesi </a:t>
            </a:r>
            <a:r>
              <a:rPr lang="tr-TR" dirty="0">
                <a:solidFill>
                  <a:schemeClr val="accent5">
                    <a:lumMod val="50000"/>
                  </a:schemeClr>
                </a:solidFill>
              </a:rPr>
              <a:t>https://idari.adu.edu.tr/db/ogrenciisleri/tr/uzaktan-egitim-yonergesi-7537</a:t>
            </a:r>
          </a:p>
        </p:txBody>
      </p:sp>
      <p:sp>
        <p:nvSpPr>
          <p:cNvPr id="4" name="Slayt Numarası Yer Tutucusu 3">
            <a:extLst>
              <a:ext uri="{FF2B5EF4-FFF2-40B4-BE49-F238E27FC236}">
                <a16:creationId xmlns:a16="http://schemas.microsoft.com/office/drawing/2014/main" xmlns="" id="{DD86C913-80D6-1F5A-2050-C1473165D678}"/>
              </a:ext>
            </a:extLst>
          </p:cNvPr>
          <p:cNvSpPr>
            <a:spLocks noGrp="1"/>
          </p:cNvSpPr>
          <p:nvPr>
            <p:ph type="sldNum" sz="quarter" idx="12"/>
          </p:nvPr>
        </p:nvSpPr>
        <p:spPr/>
        <p:txBody>
          <a:bodyPr/>
          <a:lstStyle/>
          <a:p>
            <a:fld id="{823720BD-EA6B-4B28-A92F-5CA2C4AFE6FF}" type="slidenum">
              <a:rPr lang="tr-TR" smtClean="0"/>
              <a:t>6</a:t>
            </a:fld>
            <a:endParaRPr lang="tr-TR"/>
          </a:p>
        </p:txBody>
      </p:sp>
    </p:spTree>
    <p:extLst>
      <p:ext uri="{BB962C8B-B14F-4D97-AF65-F5344CB8AC3E}">
        <p14:creationId xmlns:p14="http://schemas.microsoft.com/office/powerpoint/2010/main" val="20855978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A4316D6A-8521-C1A6-5C32-EC21A63074C9}"/>
              </a:ext>
            </a:extLst>
          </p:cNvPr>
          <p:cNvSpPr>
            <a:spLocks noGrp="1"/>
          </p:cNvSpPr>
          <p:nvPr>
            <p:ph type="title"/>
          </p:nvPr>
        </p:nvSpPr>
        <p:spPr/>
        <p:txBody>
          <a:bodyPr>
            <a:normAutofit/>
          </a:bodyPr>
          <a:lstStyle/>
          <a:p>
            <a:r>
              <a:rPr lang="tr-TR" sz="2400" b="1" dirty="0"/>
              <a:t>Çevrimiçi Sınav Sırasındaki Süreç</a:t>
            </a:r>
          </a:p>
        </p:txBody>
      </p:sp>
      <p:sp>
        <p:nvSpPr>
          <p:cNvPr id="3" name="İçerik Yer Tutucusu 2">
            <a:extLst>
              <a:ext uri="{FF2B5EF4-FFF2-40B4-BE49-F238E27FC236}">
                <a16:creationId xmlns:a16="http://schemas.microsoft.com/office/drawing/2014/main" xmlns="" id="{744AF14A-6A38-AA6D-72C8-4BFD16CD5EFC}"/>
              </a:ext>
            </a:extLst>
          </p:cNvPr>
          <p:cNvSpPr>
            <a:spLocks noGrp="1"/>
          </p:cNvSpPr>
          <p:nvPr>
            <p:ph idx="1"/>
          </p:nvPr>
        </p:nvSpPr>
        <p:spPr/>
        <p:txBody>
          <a:bodyPr/>
          <a:lstStyle/>
          <a:p>
            <a:r>
              <a:rPr lang="tr-TR" dirty="0"/>
              <a:t>Çevrimiçi sınavların uygulanmasında Aydın Adnan Menderes Üniversitesi </a:t>
            </a:r>
            <a:r>
              <a:rPr lang="tr-TR" dirty="0" err="1"/>
              <a:t>Önlisans</a:t>
            </a:r>
            <a:r>
              <a:rPr lang="tr-TR" dirty="0"/>
              <a:t> Eğitimi Yönetmeliği ile Aydın Adnan Menderes Üniversitesi Uzaktan Eğitim Usul ve Esaslar esas alınır.  Dersin sorumlu öğretim elemanı, Aydın Adnan Menderes Üniversitesi Sınav Uygulama </a:t>
            </a:r>
            <a:r>
              <a:rPr lang="tr-TR" dirty="0" err="1"/>
              <a:t>Yönergesi’nde</a:t>
            </a:r>
            <a:r>
              <a:rPr lang="tr-TR" dirty="0"/>
              <a:t> yer alan sınav kurallarını sağlamak ve sorumlu öğretim elemanı olarak sorumluluklarını yerine getirmekle yükümlüdür. Öğrenciler, Aydın Adnan Menderes Üniversitesi Sınav Uygulama </a:t>
            </a:r>
            <a:r>
              <a:rPr lang="tr-TR" dirty="0" err="1"/>
              <a:t>Yönergesi’nde</a:t>
            </a:r>
            <a:r>
              <a:rPr lang="tr-TR" dirty="0"/>
              <a:t> yer alan sınav kurallarına uymakla yükümlüdür.</a:t>
            </a:r>
          </a:p>
        </p:txBody>
      </p:sp>
    </p:spTree>
    <p:extLst>
      <p:ext uri="{BB962C8B-B14F-4D97-AF65-F5344CB8AC3E}">
        <p14:creationId xmlns:p14="http://schemas.microsoft.com/office/powerpoint/2010/main" val="3952104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0C1734CC-7229-0C05-FE6D-BD6042934304}"/>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6DEB4169-9697-3629-8716-0EB79C963078}"/>
              </a:ext>
            </a:extLst>
          </p:cNvPr>
          <p:cNvSpPr>
            <a:spLocks noGrp="1"/>
          </p:cNvSpPr>
          <p:nvPr>
            <p:ph idx="1"/>
          </p:nvPr>
        </p:nvSpPr>
        <p:spPr/>
        <p:txBody>
          <a:bodyPr/>
          <a:lstStyle/>
          <a:p>
            <a:r>
              <a:rPr lang="tr-TR" dirty="0"/>
              <a:t>Dijital Çevrimiçi ortamlarda yapılacak sınavlarda “şeffaflık ve denetlenebilirlik” ilkesi esas alınarak, Öğrenme Yönetim Sistemi’nin veya sınavın yapıldığı çevrimiçi ortamların ve mevzuatın izin verdiği ölçüde sınav güvenlik tedbirleri uygulanır. Öğrencinin sınav/görevleri süresince bireysel ve/veya toplu olarak, materyal üzerinden ve/veya iletişim cihazları kanalıyla kopya çektiği veya çekilmesine yardımcı olduğu, sınav sorularının görüntüsünü aldığı, çoğalttığı, paylaştığı vb. herhangi bir eylemin tespit edilmesi halinde sınavı geçersiz sayılır ve bu eylemde bulunanlar hakkında disiplin işlemi uygulanır.</a:t>
            </a:r>
          </a:p>
        </p:txBody>
      </p:sp>
    </p:spTree>
    <p:extLst>
      <p:ext uri="{BB962C8B-B14F-4D97-AF65-F5344CB8AC3E}">
        <p14:creationId xmlns:p14="http://schemas.microsoft.com/office/powerpoint/2010/main" val="16764380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5E9BAAF8-2762-9C51-5216-AA0EAB096FB3}"/>
              </a:ext>
            </a:extLst>
          </p:cNvPr>
          <p:cNvSpPr>
            <a:spLocks noGrp="1"/>
          </p:cNvSpPr>
          <p:nvPr>
            <p:ph type="title"/>
          </p:nvPr>
        </p:nvSpPr>
        <p:spPr/>
        <p:txBody>
          <a:bodyPr>
            <a:normAutofit/>
          </a:bodyPr>
          <a:lstStyle/>
          <a:p>
            <a:r>
              <a:rPr lang="tr-TR" sz="2400" b="1" dirty="0"/>
              <a:t>Çevrimiçi Sınav Sonrası Süreç</a:t>
            </a:r>
          </a:p>
        </p:txBody>
      </p:sp>
      <p:sp>
        <p:nvSpPr>
          <p:cNvPr id="3" name="İçerik Yer Tutucusu 2">
            <a:extLst>
              <a:ext uri="{FF2B5EF4-FFF2-40B4-BE49-F238E27FC236}">
                <a16:creationId xmlns:a16="http://schemas.microsoft.com/office/drawing/2014/main" xmlns="" id="{795C1DCF-B6AD-0C0D-6357-878AEB6DD03B}"/>
              </a:ext>
            </a:extLst>
          </p:cNvPr>
          <p:cNvSpPr>
            <a:spLocks noGrp="1"/>
          </p:cNvSpPr>
          <p:nvPr>
            <p:ph idx="1"/>
          </p:nvPr>
        </p:nvSpPr>
        <p:spPr/>
        <p:txBody>
          <a:bodyPr>
            <a:normAutofit/>
          </a:bodyPr>
          <a:lstStyle/>
          <a:p>
            <a:r>
              <a:rPr lang="tr-TR" dirty="0"/>
              <a:t>ADÜZEM sistemi çoktan seçmeli soruları otomatik olarak değerlendirip, Excel formatında öğretim elemanına verir ancak çoktan seçmeli dışında hazırlanan diğer soru formatları için öğretim elemanının kendisinin değerlendirmesi gerekmektedir.  Çoktan seçmeli soruların madde analizleri sorumlu öğretim elemanı tarafından yapılır., sınav setinden çıkarılması ve iyileştirilmesi gereken soruları belirler. Madde ayırt edicilik endeksi 0,20-0,29 arasında olan soruları gözden geçirerek tekrar düzenler. Madde ayırt edicilik endeksi 0,20’nin altında olan soruları ise soru havuzundan çıkartır.</a:t>
            </a:r>
          </a:p>
        </p:txBody>
      </p:sp>
    </p:spTree>
    <p:extLst>
      <p:ext uri="{BB962C8B-B14F-4D97-AF65-F5344CB8AC3E}">
        <p14:creationId xmlns:p14="http://schemas.microsoft.com/office/powerpoint/2010/main" val="159264176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6EDE97E3-F7C2-8FE8-8131-3DCEFD073E70}"/>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A18A143E-155A-8079-B65F-5215134E7C37}"/>
              </a:ext>
            </a:extLst>
          </p:cNvPr>
          <p:cNvSpPr>
            <a:spLocks noGrp="1"/>
          </p:cNvSpPr>
          <p:nvPr>
            <p:ph idx="1"/>
          </p:nvPr>
        </p:nvSpPr>
        <p:spPr/>
        <p:txBody>
          <a:bodyPr>
            <a:normAutofit/>
          </a:bodyPr>
          <a:lstStyle/>
          <a:p>
            <a:r>
              <a:rPr lang="tr-TR" dirty="0"/>
              <a:t>Sınava ilişkin evraklar veya kayıtlar kanıt niteliği taşıdığı için yönetmelik gereği en az bir yıl saklanması gerekmektedir. Dava konusu olan sınav evrakları ise dava konusu sonuçlanıncaya kadar bekletilir. Çevrimiçi yapılan sınavların, yapıldığı dönemin sonunda sınav evraklarının okulumuz öğrenci işlerine teslim edilmesi gerekmektedir. Bu bağlamda uzaktan eğitim araçları kullanılarak yapılan sınavların dijital kopyaları öğretim eleman(</a:t>
            </a:r>
            <a:r>
              <a:rPr lang="tr-TR" dirty="0" err="1"/>
              <a:t>lar</a:t>
            </a:r>
            <a:r>
              <a:rPr lang="tr-TR" dirty="0"/>
              <a:t>)ı tarafından bir CD veya USB içerisinde dönem sonunda okulumuz öğrenci işlerine teslim edilmesi gerekir.</a:t>
            </a:r>
          </a:p>
        </p:txBody>
      </p:sp>
    </p:spTree>
    <p:extLst>
      <p:ext uri="{BB962C8B-B14F-4D97-AF65-F5344CB8AC3E}">
        <p14:creationId xmlns:p14="http://schemas.microsoft.com/office/powerpoint/2010/main" val="27891837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34691173-B08C-C552-51CB-0386F56A025B}"/>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CDFDAD31-75B9-0FC9-D858-7EE80B9E6CC4}"/>
              </a:ext>
            </a:extLst>
          </p:cNvPr>
          <p:cNvSpPr>
            <a:spLocks noGrp="1"/>
          </p:cNvSpPr>
          <p:nvPr>
            <p:ph idx="1"/>
          </p:nvPr>
        </p:nvSpPr>
        <p:spPr/>
        <p:txBody>
          <a:bodyPr/>
          <a:lstStyle/>
          <a:p>
            <a:r>
              <a:rPr lang="tr-TR" dirty="0"/>
              <a:t>Öğretim eleman(</a:t>
            </a:r>
            <a:r>
              <a:rPr lang="tr-TR" dirty="0" err="1"/>
              <a:t>lar</a:t>
            </a:r>
            <a:r>
              <a:rPr lang="tr-TR" dirty="0"/>
              <a:t>)ı, teslim sürecinde her bir ders için bölüm kısaltması (Örnek: TH), dersin kodu (Örnek: FZ302) eğitim yılı ve dönemi (Örnek: 2023G), öğretim elemanın adı, soyadının yazılı olduğu (Örnek: ASHMYO-FZ302-2023G-Ayşe Solmaz) klasör açılarak öğrencilerin öğrenci numarası, adı ve soyadı yazılı (Örnek: 192010003-Ahmet Geçer) ödev/proje vb. dosyaları bu klasörde toplanarak dönem sonu başarı notlarının çıktıları ile birlikte ilgili dönemdeki tüm sınavların tamamlanmasını takip eden dördüncü haftanın son Cuma günü mesai bitimine kadar öğrenci işlerine teslim etmesi gerekir.</a:t>
            </a:r>
          </a:p>
        </p:txBody>
      </p:sp>
    </p:spTree>
    <p:extLst>
      <p:ext uri="{BB962C8B-B14F-4D97-AF65-F5344CB8AC3E}">
        <p14:creationId xmlns:p14="http://schemas.microsoft.com/office/powerpoint/2010/main" val="40484116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3F199462-4B29-3A5A-369B-3CA45D7FBD0C}"/>
              </a:ext>
            </a:extLst>
          </p:cNvPr>
          <p:cNvSpPr>
            <a:spLocks noGrp="1"/>
          </p:cNvSpPr>
          <p:nvPr>
            <p:ph type="title"/>
          </p:nvPr>
        </p:nvSpPr>
        <p:spPr/>
        <p:txBody>
          <a:bodyPr>
            <a:normAutofit/>
          </a:bodyPr>
          <a:lstStyle/>
          <a:p>
            <a:r>
              <a:rPr lang="tr-TR" sz="2400" b="1" dirty="0"/>
              <a:t>Çevrimiçi Mazeret Sınavı Hakkı</a:t>
            </a:r>
          </a:p>
        </p:txBody>
      </p:sp>
      <p:sp>
        <p:nvSpPr>
          <p:cNvPr id="3" name="İçerik Yer Tutucusu 2">
            <a:extLst>
              <a:ext uri="{FF2B5EF4-FFF2-40B4-BE49-F238E27FC236}">
                <a16:creationId xmlns:a16="http://schemas.microsoft.com/office/drawing/2014/main" xmlns="" id="{93B3BB3E-7262-66E7-5116-34C391397B95}"/>
              </a:ext>
            </a:extLst>
          </p:cNvPr>
          <p:cNvSpPr>
            <a:spLocks noGrp="1"/>
          </p:cNvSpPr>
          <p:nvPr>
            <p:ph idx="1"/>
          </p:nvPr>
        </p:nvSpPr>
        <p:spPr/>
        <p:txBody>
          <a:bodyPr>
            <a:normAutofit/>
          </a:bodyPr>
          <a:lstStyle/>
          <a:p>
            <a:r>
              <a:rPr lang="tr-TR" dirty="0"/>
              <a:t>Çevrimiçi sınavların yapıldığı zaman diliminde internet bağlantısının kopması vb. durumlarda öğrenci sınava giremez ya da tamamlayamazsa, öğrenciye bir mazeret sınav hakkı verilebilir. Mazeret sınavı öğrencinin ders kaydını yaptığı sınavlar için verilir.  Mazeret sınavı başvurusu en geç sınavın yapıldığı günün ertesi günü 23.59'a kadar öğrenci tarafından OBİS üzerinden yapılır. Öğretim elemanı tarafından gerekçesi haklı bulunan öğrenci(</a:t>
            </a:r>
            <a:r>
              <a:rPr lang="tr-TR" dirty="0" err="1"/>
              <a:t>ler</a:t>
            </a:r>
            <a:r>
              <a:rPr lang="tr-TR" dirty="0"/>
              <a:t>) için mazeret sınavının tarih ve saati </a:t>
            </a:r>
            <a:r>
              <a:rPr lang="tr-TR" dirty="0" err="1"/>
              <a:t>OBİS’e</a:t>
            </a:r>
            <a:r>
              <a:rPr lang="tr-TR" dirty="0"/>
              <a:t> girilir. </a:t>
            </a:r>
            <a:r>
              <a:rPr lang="tr-TR" dirty="0" err="1"/>
              <a:t>OBİS'te</a:t>
            </a:r>
            <a:r>
              <a:rPr lang="tr-TR" dirty="0"/>
              <a:t> belirlenen tarih ve saatte mazeret sınavı yapılır.  Mazeret sınavları mazeret başvurusu tarihinden sonraki beş gün içerisinde tamamlanmalıdır.  Asıl sınav ve mazeret sınavına giremeyen öğrenci sınava girmemiş kabul edilir ve ayrıca bir sınav hakkı verilmez.</a:t>
            </a:r>
          </a:p>
        </p:txBody>
      </p:sp>
    </p:spTree>
    <p:extLst>
      <p:ext uri="{BB962C8B-B14F-4D97-AF65-F5344CB8AC3E}">
        <p14:creationId xmlns:p14="http://schemas.microsoft.com/office/powerpoint/2010/main" val="95459673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E52E2041-C4C4-4383-11BD-B0957A77170A}"/>
              </a:ext>
            </a:extLst>
          </p:cNvPr>
          <p:cNvSpPr>
            <a:spLocks noGrp="1"/>
          </p:cNvSpPr>
          <p:nvPr>
            <p:ph type="title"/>
          </p:nvPr>
        </p:nvSpPr>
        <p:spPr/>
        <p:txBody>
          <a:bodyPr>
            <a:normAutofit/>
          </a:bodyPr>
          <a:lstStyle/>
          <a:p>
            <a:r>
              <a:rPr lang="tr-TR" sz="2400" b="1" dirty="0"/>
              <a:t>Çevrimiçi Sınavların Tekrarlanması</a:t>
            </a:r>
          </a:p>
        </p:txBody>
      </p:sp>
      <p:sp>
        <p:nvSpPr>
          <p:cNvPr id="3" name="İçerik Yer Tutucusu 2">
            <a:extLst>
              <a:ext uri="{FF2B5EF4-FFF2-40B4-BE49-F238E27FC236}">
                <a16:creationId xmlns:a16="http://schemas.microsoft.com/office/drawing/2014/main" xmlns="" id="{45E05370-D3E4-576B-0264-8E4C92F3C6DD}"/>
              </a:ext>
            </a:extLst>
          </p:cNvPr>
          <p:cNvSpPr>
            <a:spLocks noGrp="1"/>
          </p:cNvSpPr>
          <p:nvPr>
            <p:ph idx="1"/>
          </p:nvPr>
        </p:nvSpPr>
        <p:spPr/>
        <p:txBody>
          <a:bodyPr/>
          <a:lstStyle/>
          <a:p>
            <a:r>
              <a:rPr lang="tr-TR" dirty="0"/>
              <a:t>Çevrimiçi sınav esnasında internet bağlantısının kopması veya sistemsel bir hata oluşması nedeniyle sınavın yapılamaması durumunda sınav tekrar edilir. Sınav henüz başlatılmamış ise </a:t>
            </a:r>
            <a:r>
              <a:rPr lang="tr-TR" dirty="0" err="1"/>
              <a:t>OBİS’ten</a:t>
            </a:r>
            <a:r>
              <a:rPr lang="tr-TR" dirty="0"/>
              <a:t> tekrar sınav tanımlaması yapılır ve sınav tekrarlanır.  Sınav başladıktan sonra sistemsel olarak ya da internet kopması sebebiyle sınav tamamlatılamadı ise öğrencilerin sınavda henüz karşılarına çıkmamış, farklı sorular hazırlanarak yine </a:t>
            </a:r>
            <a:r>
              <a:rPr lang="tr-TR" dirty="0" err="1"/>
              <a:t>OBİS’ten</a:t>
            </a:r>
            <a:r>
              <a:rPr lang="tr-TR" dirty="0"/>
              <a:t> tekrar sınav tanımlaması yapılır. Bu durumda öğrenciye verilen mazeret sınav hakkı saklı tutulur.</a:t>
            </a:r>
          </a:p>
        </p:txBody>
      </p:sp>
    </p:spTree>
    <p:extLst>
      <p:ext uri="{BB962C8B-B14F-4D97-AF65-F5344CB8AC3E}">
        <p14:creationId xmlns:p14="http://schemas.microsoft.com/office/powerpoint/2010/main" val="76145412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5A592BB2-50C5-D8B1-2820-90D85524C752}"/>
              </a:ext>
            </a:extLst>
          </p:cNvPr>
          <p:cNvSpPr>
            <a:spLocks noGrp="1"/>
          </p:cNvSpPr>
          <p:nvPr>
            <p:ph type="title"/>
          </p:nvPr>
        </p:nvSpPr>
        <p:spPr/>
        <p:txBody>
          <a:bodyPr>
            <a:normAutofit/>
          </a:bodyPr>
          <a:lstStyle/>
          <a:p>
            <a:r>
              <a:rPr lang="tr-TR" sz="2400" b="1" dirty="0"/>
              <a:t>3.2.1.5. Performans Değerlendirme Süreçleri</a:t>
            </a:r>
          </a:p>
        </p:txBody>
      </p:sp>
      <p:sp>
        <p:nvSpPr>
          <p:cNvPr id="3" name="İçerik Yer Tutucusu 2">
            <a:extLst>
              <a:ext uri="{FF2B5EF4-FFF2-40B4-BE49-F238E27FC236}">
                <a16:creationId xmlns:a16="http://schemas.microsoft.com/office/drawing/2014/main" xmlns="" id="{EE550895-836F-921E-7503-252974FCD884}"/>
              </a:ext>
            </a:extLst>
          </p:cNvPr>
          <p:cNvSpPr>
            <a:spLocks noGrp="1"/>
          </p:cNvSpPr>
          <p:nvPr>
            <p:ph idx="1"/>
          </p:nvPr>
        </p:nvSpPr>
        <p:spPr/>
        <p:txBody>
          <a:bodyPr>
            <a:normAutofit/>
          </a:bodyPr>
          <a:lstStyle/>
          <a:p>
            <a:r>
              <a:rPr lang="tr-TR" dirty="0"/>
              <a:t>Aydın Sağlık Hizmetleri Meslek Yüksekokulunda uygulamalı mesleki derslerin performans değerlendirmelerinde her ders için hazırlanmış Uygulama Değerlendirme Formları.  Tüm uygulamalı mesleki derslerin uygulama değerlendirmelerinde uygulama rotasyon planlamaları dersin öğretim elemanı tarafından yapılır. Her rotasyonda öğrenciler ilgili rotasyonda sorumlu öğretim elemanı tarafından o dersin uygulama değerlendirme formları doğrultusunda bir uygulama notu alır.  Dersin tüm rotasyonlarından alınan puan ortalaması dersin uygulama notunu oluşturur. Uygulama değerlendirme notlarının ders başarı puanına etkisi Aydın Adnan Menderes Üniversitesi </a:t>
            </a:r>
            <a:r>
              <a:rPr lang="tr-TR" dirty="0" err="1"/>
              <a:t>Önlisans</a:t>
            </a:r>
            <a:r>
              <a:rPr lang="tr-TR" dirty="0"/>
              <a:t> Yönetmeliği esas alınarak hesaplanır. </a:t>
            </a:r>
          </a:p>
        </p:txBody>
      </p:sp>
    </p:spTree>
    <p:extLst>
      <p:ext uri="{BB962C8B-B14F-4D97-AF65-F5344CB8AC3E}">
        <p14:creationId xmlns:p14="http://schemas.microsoft.com/office/powerpoint/2010/main" val="204444315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2252997-0757-7E6E-B3EB-5D95C8E1E953}"/>
              </a:ext>
            </a:extLst>
          </p:cNvPr>
          <p:cNvSpPr>
            <a:spLocks noGrp="1"/>
          </p:cNvSpPr>
          <p:nvPr>
            <p:ph type="title"/>
          </p:nvPr>
        </p:nvSpPr>
        <p:spPr/>
        <p:txBody>
          <a:bodyPr>
            <a:normAutofit/>
          </a:bodyPr>
          <a:lstStyle/>
          <a:p>
            <a:r>
              <a:rPr lang="tr-TR" sz="2400" b="1" dirty="0"/>
              <a:t>3.2.1.6. Başarı Değerlendirmesi </a:t>
            </a:r>
          </a:p>
        </p:txBody>
      </p:sp>
      <p:sp>
        <p:nvSpPr>
          <p:cNvPr id="3" name="İçerik Yer Tutucusu 2">
            <a:extLst>
              <a:ext uri="{FF2B5EF4-FFF2-40B4-BE49-F238E27FC236}">
                <a16:creationId xmlns:a16="http://schemas.microsoft.com/office/drawing/2014/main" xmlns="" id="{0AE76EBD-5567-8164-1208-2DA57F454699}"/>
              </a:ext>
            </a:extLst>
          </p:cNvPr>
          <p:cNvSpPr>
            <a:spLocks noGrp="1"/>
          </p:cNvSpPr>
          <p:nvPr>
            <p:ph idx="1"/>
          </p:nvPr>
        </p:nvSpPr>
        <p:spPr/>
        <p:txBody>
          <a:bodyPr/>
          <a:lstStyle/>
          <a:p>
            <a:r>
              <a:rPr lang="tr-TR" dirty="0"/>
              <a:t>Aydın Sağlık Hizmetleri Meslek Yüksekokulunda ders başarı notunun belirlenmesi Aydın Adnan Menderes Üniversitesi Ön Lisans Yönetmeliği doğrultusunda yapılır.</a:t>
            </a:r>
          </a:p>
        </p:txBody>
      </p:sp>
    </p:spTree>
    <p:extLst>
      <p:ext uri="{BB962C8B-B14F-4D97-AF65-F5344CB8AC3E}">
        <p14:creationId xmlns:p14="http://schemas.microsoft.com/office/powerpoint/2010/main" val="17883061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B267B44B-8D21-9A59-F663-9C7B47666390}"/>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A2CD70E6-88FA-F049-054D-DEFFBC0085E4}"/>
              </a:ext>
            </a:extLst>
          </p:cNvPr>
          <p:cNvSpPr>
            <a:spLocks noGrp="1"/>
          </p:cNvSpPr>
          <p:nvPr>
            <p:ph idx="1"/>
          </p:nvPr>
        </p:nvSpPr>
        <p:spPr/>
        <p:txBody>
          <a:bodyPr/>
          <a:lstStyle/>
          <a:p>
            <a:r>
              <a:rPr lang="tr-TR" dirty="0"/>
              <a:t>3.2.2. Program Amaçlarını Ölçme ve Değerlendirme Bu bölüme ilişkin çalışmalar hazırlık aşamasındadır.  </a:t>
            </a:r>
          </a:p>
          <a:p>
            <a:r>
              <a:rPr lang="tr-TR" dirty="0"/>
              <a:t>3.2.3. Program Çıktılarını Ölçme ve Değerlendirilme Bu bölüme ilişkin çalışmalar hazırlık aşamasındadır.  </a:t>
            </a:r>
          </a:p>
          <a:p>
            <a:r>
              <a:rPr lang="tr-TR" dirty="0"/>
              <a:t>3.2.4. Program Değerlendirme Bu bölümdeki çalışmalar hazırlık aşamasındadır.</a:t>
            </a:r>
          </a:p>
        </p:txBody>
      </p:sp>
    </p:spTree>
    <p:extLst>
      <p:ext uri="{BB962C8B-B14F-4D97-AF65-F5344CB8AC3E}">
        <p14:creationId xmlns:p14="http://schemas.microsoft.com/office/powerpoint/2010/main" val="2759772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400" b="1" dirty="0">
                <a:solidFill>
                  <a:srgbClr val="313C8D"/>
                </a:solidFill>
                <a:latin typeface="+mn-lt"/>
              </a:rPr>
              <a:t>2. ÖLÇME VE DEĞERLENDİRME</a:t>
            </a:r>
          </a:p>
        </p:txBody>
      </p:sp>
      <p:sp>
        <p:nvSpPr>
          <p:cNvPr id="3" name="İçerik Yer Tutucusu 2"/>
          <p:cNvSpPr>
            <a:spLocks noGrp="1"/>
          </p:cNvSpPr>
          <p:nvPr>
            <p:ph idx="1"/>
          </p:nvPr>
        </p:nvSpPr>
        <p:spPr/>
        <p:txBody>
          <a:bodyPr/>
          <a:lstStyle/>
          <a:p>
            <a:r>
              <a:rPr lang="tr-TR" dirty="0"/>
              <a:t>Aydın Sağlık Hizmetleri Meslek Yüksekokulu Ölçme ve Değerlendirme Sistemi: </a:t>
            </a:r>
          </a:p>
          <a:p>
            <a:pPr marL="0" indent="0">
              <a:buNone/>
            </a:pPr>
            <a:r>
              <a:rPr lang="tr-TR" dirty="0"/>
              <a:t>	 Aydın Sağlık Hizmetleri MYO Ölçme ve Değerlendirme Komisyonu, Eğitim Komisyonu, Akreditasyon Komisyonu ortak çalışmaları ile yürütülmektedir. Özellikle Ölçme ve değerlendirme süreçlerinin yürütülmesinde Aydın Sağlık Hizmetleri MYO Ölçme ve Değerlendirme Komisyonu doğrudan sorumludur.</a:t>
            </a:r>
          </a:p>
        </p:txBody>
      </p:sp>
      <p:sp>
        <p:nvSpPr>
          <p:cNvPr id="4" name="Slayt Numarası Yer Tutucusu 3">
            <a:extLst>
              <a:ext uri="{FF2B5EF4-FFF2-40B4-BE49-F238E27FC236}">
                <a16:creationId xmlns:a16="http://schemas.microsoft.com/office/drawing/2014/main" xmlns="" id="{BDCC360C-19FD-1249-6B53-98B5EEAB044E}"/>
              </a:ext>
            </a:extLst>
          </p:cNvPr>
          <p:cNvSpPr>
            <a:spLocks noGrp="1"/>
          </p:cNvSpPr>
          <p:nvPr>
            <p:ph type="sldNum" sz="quarter" idx="12"/>
          </p:nvPr>
        </p:nvSpPr>
        <p:spPr/>
        <p:txBody>
          <a:bodyPr/>
          <a:lstStyle/>
          <a:p>
            <a:fld id="{823720BD-EA6B-4B28-A92F-5CA2C4AFE6FF}" type="slidenum">
              <a:rPr lang="tr-TR" smtClean="0"/>
              <a:t>7</a:t>
            </a:fld>
            <a:endParaRPr lang="tr-TR"/>
          </a:p>
        </p:txBody>
      </p:sp>
    </p:spTree>
    <p:extLst>
      <p:ext uri="{BB962C8B-B14F-4D97-AF65-F5344CB8AC3E}">
        <p14:creationId xmlns:p14="http://schemas.microsoft.com/office/powerpoint/2010/main" val="424652625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BD8228A7-CA84-68DB-B6D4-CF558859CBF1}"/>
              </a:ext>
            </a:extLst>
          </p:cNvPr>
          <p:cNvSpPr>
            <a:spLocks noGrp="1"/>
          </p:cNvSpPr>
          <p:nvPr>
            <p:ph type="title"/>
          </p:nvPr>
        </p:nvSpPr>
        <p:spPr/>
        <p:txBody>
          <a:bodyPr>
            <a:normAutofit/>
          </a:bodyPr>
          <a:lstStyle/>
          <a:p>
            <a:r>
              <a:rPr lang="tr-TR" sz="3200" b="1" dirty="0"/>
              <a:t>KAYNAKLAR</a:t>
            </a:r>
          </a:p>
        </p:txBody>
      </p:sp>
      <p:sp>
        <p:nvSpPr>
          <p:cNvPr id="3" name="İçerik Yer Tutucusu 2">
            <a:extLst>
              <a:ext uri="{FF2B5EF4-FFF2-40B4-BE49-F238E27FC236}">
                <a16:creationId xmlns:a16="http://schemas.microsoft.com/office/drawing/2014/main" xmlns="" id="{C9E68612-439C-C60B-CF8F-53231873A23E}"/>
              </a:ext>
            </a:extLst>
          </p:cNvPr>
          <p:cNvSpPr>
            <a:spLocks noGrp="1"/>
          </p:cNvSpPr>
          <p:nvPr>
            <p:ph idx="1"/>
          </p:nvPr>
        </p:nvSpPr>
        <p:spPr/>
        <p:txBody>
          <a:bodyPr>
            <a:normAutofit fontScale="70000" lnSpcReduction="20000"/>
          </a:bodyPr>
          <a:lstStyle/>
          <a:p>
            <a:r>
              <a:rPr lang="tr-TR" dirty="0" err="1"/>
              <a:t>Anema</a:t>
            </a:r>
            <a:r>
              <a:rPr lang="tr-TR" dirty="0"/>
              <a:t>, G. (2010). </a:t>
            </a:r>
            <a:r>
              <a:rPr lang="tr-TR" dirty="0" err="1"/>
              <a:t>Competency-Based</a:t>
            </a:r>
            <a:r>
              <a:rPr lang="tr-TR" dirty="0"/>
              <a:t> </a:t>
            </a:r>
            <a:r>
              <a:rPr lang="tr-TR" dirty="0" err="1"/>
              <a:t>Nursing</a:t>
            </a:r>
            <a:r>
              <a:rPr lang="tr-TR" dirty="0"/>
              <a:t> </a:t>
            </a:r>
            <a:r>
              <a:rPr lang="tr-TR" dirty="0" err="1"/>
              <a:t>Education</a:t>
            </a:r>
            <a:r>
              <a:rPr lang="tr-TR" dirty="0"/>
              <a:t> Guide </a:t>
            </a:r>
            <a:r>
              <a:rPr lang="tr-TR" dirty="0" err="1"/>
              <a:t>to</a:t>
            </a:r>
            <a:r>
              <a:rPr lang="tr-TR" dirty="0"/>
              <a:t> </a:t>
            </a:r>
            <a:r>
              <a:rPr lang="tr-TR" dirty="0" err="1"/>
              <a:t>Achieving</a:t>
            </a:r>
            <a:r>
              <a:rPr lang="tr-TR" dirty="0"/>
              <a:t> </a:t>
            </a:r>
            <a:r>
              <a:rPr lang="tr-TR" dirty="0" err="1"/>
              <a:t>Outstanding</a:t>
            </a:r>
            <a:r>
              <a:rPr lang="tr-TR" dirty="0"/>
              <a:t> </a:t>
            </a:r>
            <a:r>
              <a:rPr lang="tr-TR" dirty="0" err="1"/>
              <a:t>Learner</a:t>
            </a:r>
            <a:r>
              <a:rPr lang="tr-TR" dirty="0"/>
              <a:t> </a:t>
            </a:r>
            <a:r>
              <a:rPr lang="tr-TR" dirty="0" err="1"/>
              <a:t>Outcomes</a:t>
            </a:r>
            <a:r>
              <a:rPr lang="tr-TR" dirty="0"/>
              <a:t>. New York: </a:t>
            </a:r>
            <a:r>
              <a:rPr lang="tr-TR" dirty="0" err="1"/>
              <a:t>Springer</a:t>
            </a:r>
            <a:r>
              <a:rPr lang="tr-TR" dirty="0"/>
              <a:t> </a:t>
            </a:r>
            <a:r>
              <a:rPr lang="tr-TR" dirty="0" err="1"/>
              <a:t>publishing</a:t>
            </a:r>
            <a:r>
              <a:rPr lang="tr-TR" dirty="0"/>
              <a:t> </a:t>
            </a:r>
            <a:r>
              <a:rPr lang="tr-TR" dirty="0" err="1"/>
              <a:t>company</a:t>
            </a:r>
            <a:r>
              <a:rPr lang="tr-TR" dirty="0"/>
              <a:t> </a:t>
            </a:r>
          </a:p>
          <a:p>
            <a:r>
              <a:rPr lang="tr-TR" dirty="0"/>
              <a:t>Aşar, M. (2010). Ölçme ve değerlendirme ile ilgili temel kavramlar. Eğitimde ölçme ve değerlendirme (Ed: S. </a:t>
            </a:r>
            <a:r>
              <a:rPr lang="tr-TR" dirty="0" err="1"/>
              <a:t>Tekindal</a:t>
            </a:r>
            <a:r>
              <a:rPr lang="tr-TR" dirty="0"/>
              <a:t>). Ankara: </a:t>
            </a:r>
            <a:r>
              <a:rPr lang="tr-TR" dirty="0" err="1"/>
              <a:t>Pegem</a:t>
            </a:r>
            <a:r>
              <a:rPr lang="tr-TR" dirty="0"/>
              <a:t> </a:t>
            </a:r>
            <a:r>
              <a:rPr lang="tr-TR" dirty="0" err="1"/>
              <a:t>Akadem</a:t>
            </a:r>
            <a:r>
              <a:rPr lang="tr-TR" dirty="0"/>
              <a:t> Atılgan, H. (2009). (ed.) Eğitimde Ölçme ve Değerlendirme. Ankara: Anı yayıncılık. </a:t>
            </a:r>
          </a:p>
          <a:p>
            <a:r>
              <a:rPr lang="tr-TR" dirty="0" err="1"/>
              <a:t>DeYoung</a:t>
            </a:r>
            <a:r>
              <a:rPr lang="tr-TR" dirty="0"/>
              <a:t>, S. (2003). </a:t>
            </a:r>
            <a:r>
              <a:rPr lang="tr-TR" dirty="0" err="1"/>
              <a:t>Teaching</a:t>
            </a:r>
            <a:r>
              <a:rPr lang="tr-TR" dirty="0"/>
              <a:t> </a:t>
            </a:r>
            <a:r>
              <a:rPr lang="tr-TR" dirty="0" err="1"/>
              <a:t>Strategies</a:t>
            </a:r>
            <a:r>
              <a:rPr lang="tr-TR" dirty="0"/>
              <a:t> </a:t>
            </a:r>
            <a:r>
              <a:rPr lang="tr-TR" dirty="0" err="1"/>
              <a:t>for</a:t>
            </a:r>
            <a:r>
              <a:rPr lang="tr-TR" dirty="0"/>
              <a:t> </a:t>
            </a:r>
            <a:r>
              <a:rPr lang="tr-TR" dirty="0" err="1"/>
              <a:t>Nurse</a:t>
            </a:r>
            <a:r>
              <a:rPr lang="tr-TR" dirty="0"/>
              <a:t> </a:t>
            </a:r>
            <a:r>
              <a:rPr lang="tr-TR" dirty="0" err="1"/>
              <a:t>Educators</a:t>
            </a:r>
            <a:r>
              <a:rPr lang="tr-TR" dirty="0"/>
              <a:t>. </a:t>
            </a:r>
            <a:r>
              <a:rPr lang="tr-TR" dirty="0" err="1"/>
              <a:t>Prentice</a:t>
            </a:r>
            <a:r>
              <a:rPr lang="tr-TR" dirty="0"/>
              <a:t> </a:t>
            </a:r>
            <a:r>
              <a:rPr lang="tr-TR" dirty="0" err="1"/>
              <a:t>Hall</a:t>
            </a:r>
            <a:r>
              <a:rPr lang="tr-TR" dirty="0"/>
              <a:t>, </a:t>
            </a:r>
            <a:r>
              <a:rPr lang="tr-TR" dirty="0" err="1"/>
              <a:t>Upper</a:t>
            </a:r>
            <a:r>
              <a:rPr lang="tr-TR" dirty="0"/>
              <a:t> </a:t>
            </a:r>
            <a:r>
              <a:rPr lang="tr-TR" dirty="0" err="1"/>
              <a:t>Saddle</a:t>
            </a:r>
            <a:r>
              <a:rPr lang="tr-TR" dirty="0"/>
              <a:t> </a:t>
            </a:r>
            <a:r>
              <a:rPr lang="tr-TR" dirty="0" err="1"/>
              <a:t>River</a:t>
            </a:r>
            <a:r>
              <a:rPr lang="tr-TR" dirty="0"/>
              <a:t>. </a:t>
            </a:r>
          </a:p>
          <a:p>
            <a:r>
              <a:rPr lang="tr-TR" dirty="0"/>
              <a:t>Güler, N. (2017). Eğitimde Ölçme ve Değerlendirme, Ankara: </a:t>
            </a:r>
            <a:r>
              <a:rPr lang="tr-TR" dirty="0" err="1"/>
              <a:t>Pegem</a:t>
            </a:r>
            <a:r>
              <a:rPr lang="tr-TR" dirty="0"/>
              <a:t> A Yayıncılık.  </a:t>
            </a:r>
          </a:p>
          <a:p>
            <a:r>
              <a:rPr lang="tr-TR" dirty="0"/>
              <a:t>Karadağ, N. (2014). Açık ve Uzaktan Eğitimde Ölçme ve Değerlendirme, Yayınlanmamış Doktora Tezi, Eskişehir. </a:t>
            </a:r>
          </a:p>
          <a:p>
            <a:r>
              <a:rPr lang="tr-TR" dirty="0"/>
              <a:t>Miller, G.E. (1990) </a:t>
            </a:r>
            <a:r>
              <a:rPr lang="tr-TR" dirty="0" err="1"/>
              <a:t>The</a:t>
            </a:r>
            <a:r>
              <a:rPr lang="tr-TR" dirty="0"/>
              <a:t> </a:t>
            </a:r>
            <a:r>
              <a:rPr lang="tr-TR" dirty="0" err="1"/>
              <a:t>assessment</a:t>
            </a:r>
            <a:r>
              <a:rPr lang="tr-TR" dirty="0"/>
              <a:t> of </a:t>
            </a:r>
            <a:r>
              <a:rPr lang="tr-TR" dirty="0" err="1"/>
              <a:t>clinical</a:t>
            </a:r>
            <a:r>
              <a:rPr lang="tr-TR" dirty="0"/>
              <a:t> </a:t>
            </a:r>
            <a:r>
              <a:rPr lang="tr-TR" dirty="0" err="1"/>
              <a:t>skills</a:t>
            </a:r>
            <a:r>
              <a:rPr lang="tr-TR" dirty="0"/>
              <a:t>/</a:t>
            </a:r>
            <a:r>
              <a:rPr lang="tr-TR" dirty="0" err="1"/>
              <a:t>competence</a:t>
            </a:r>
            <a:r>
              <a:rPr lang="tr-TR" dirty="0"/>
              <a:t>/</a:t>
            </a:r>
            <a:r>
              <a:rPr lang="tr-TR" dirty="0" err="1"/>
              <a:t>performance</a:t>
            </a:r>
            <a:r>
              <a:rPr lang="tr-TR" dirty="0"/>
              <a:t>. </a:t>
            </a:r>
            <a:r>
              <a:rPr lang="tr-TR" dirty="0" err="1"/>
              <a:t>Acad</a:t>
            </a:r>
            <a:r>
              <a:rPr lang="tr-TR" dirty="0"/>
              <a:t> </a:t>
            </a:r>
            <a:r>
              <a:rPr lang="tr-TR" dirty="0" err="1"/>
              <a:t>Med</a:t>
            </a:r>
            <a:r>
              <a:rPr lang="tr-TR" dirty="0"/>
              <a:t>; 6367 Özçelik, D. (2016). Ölçme ve Değerlendirme, Ankara: </a:t>
            </a:r>
            <a:r>
              <a:rPr lang="tr-TR" dirty="0" err="1"/>
              <a:t>Pegem</a:t>
            </a:r>
            <a:r>
              <a:rPr lang="tr-TR" dirty="0"/>
              <a:t> A Yayıncılık  </a:t>
            </a:r>
          </a:p>
          <a:p>
            <a:r>
              <a:rPr lang="tr-TR" dirty="0"/>
              <a:t>Sönmez, V. (2009). Program Geliştirmede Öğretmen Elkitabı. Ankara: Anı yayıncılık Tekin, H. (2004). Eğitimde Ölçme ve Değerlendirme. Yargı Yayınevi, 16. bs. Ankara. </a:t>
            </a:r>
          </a:p>
          <a:p>
            <a:r>
              <a:rPr lang="tr-TR" dirty="0" err="1"/>
              <a:t>Tekindal</a:t>
            </a:r>
            <a:r>
              <a:rPr lang="tr-TR" dirty="0"/>
              <a:t>, S. (2020). Eğitimde Ölçme ve Değerlendirme, Ankara: </a:t>
            </a:r>
            <a:r>
              <a:rPr lang="tr-TR" dirty="0" err="1"/>
              <a:t>Pegem</a:t>
            </a:r>
            <a:r>
              <a:rPr lang="tr-TR" dirty="0"/>
              <a:t> A Yayıncılık. </a:t>
            </a:r>
          </a:p>
          <a:p>
            <a:r>
              <a:rPr lang="tr-TR" dirty="0"/>
              <a:t>Turgut, M.F. (1995). Eğitimde ölçme ve değerlendirme metotlar. Ankara: Saydam Matbaacılık. </a:t>
            </a:r>
          </a:p>
          <a:p>
            <a:r>
              <a:rPr lang="tr-TR" dirty="0"/>
              <a:t>Turgut, F., </a:t>
            </a:r>
            <a:r>
              <a:rPr lang="tr-TR" dirty="0" err="1"/>
              <a:t>Baykul</a:t>
            </a:r>
            <a:r>
              <a:rPr lang="tr-TR" dirty="0"/>
              <a:t>, Y. (2015). Eğitimde Ölçme ve Değerlendirme, Ankara: </a:t>
            </a:r>
            <a:r>
              <a:rPr lang="tr-TR" dirty="0" err="1"/>
              <a:t>Pegem</a:t>
            </a:r>
            <a:r>
              <a:rPr lang="tr-TR" dirty="0"/>
              <a:t> A Yayıncılık</a:t>
            </a:r>
          </a:p>
        </p:txBody>
      </p:sp>
    </p:spTree>
    <p:extLst>
      <p:ext uri="{BB962C8B-B14F-4D97-AF65-F5344CB8AC3E}">
        <p14:creationId xmlns:p14="http://schemas.microsoft.com/office/powerpoint/2010/main" val="406513229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xmlns="" id="{8DBDA1F8-5AC6-2133-B5DC-DDC7AD3E7AB9}"/>
              </a:ext>
            </a:extLst>
          </p:cNvPr>
          <p:cNvSpPr>
            <a:spLocks noGrp="1"/>
          </p:cNvSpPr>
          <p:nvPr>
            <p:ph type="sldNum" sz="quarter" idx="12"/>
          </p:nvPr>
        </p:nvSpPr>
        <p:spPr/>
        <p:txBody>
          <a:bodyPr/>
          <a:lstStyle/>
          <a:p>
            <a:fld id="{823720BD-EA6B-4B28-A92F-5CA2C4AFE6FF}" type="slidenum">
              <a:rPr lang="tr-TR" smtClean="0"/>
              <a:t>71</a:t>
            </a:fld>
            <a:endParaRPr lang="tr-TR"/>
          </a:p>
        </p:txBody>
      </p:sp>
      <p:sp>
        <p:nvSpPr>
          <p:cNvPr id="9" name="Başlık 1">
            <a:extLst>
              <a:ext uri="{FF2B5EF4-FFF2-40B4-BE49-F238E27FC236}">
                <a16:creationId xmlns:a16="http://schemas.microsoft.com/office/drawing/2014/main" xmlns="" id="{212492F9-E8E8-0119-DCF9-DEFC708361B3}"/>
              </a:ext>
            </a:extLst>
          </p:cNvPr>
          <p:cNvSpPr>
            <a:spLocks noGrp="1"/>
          </p:cNvSpPr>
          <p:nvPr>
            <p:ph type="title"/>
          </p:nvPr>
        </p:nvSpPr>
        <p:spPr>
          <a:xfrm>
            <a:off x="1096963" y="287338"/>
            <a:ext cx="10058400" cy="1449387"/>
          </a:xfrm>
        </p:spPr>
        <p:txBody>
          <a:bodyPr/>
          <a:lstStyle/>
          <a:p>
            <a:pPr algn="ctr"/>
            <a:r>
              <a:rPr lang="tr-TR" b="1" dirty="0">
                <a:solidFill>
                  <a:srgbClr val="313C8D"/>
                </a:solidFill>
                <a:latin typeface="+mn-lt"/>
              </a:rPr>
              <a:t>EKLER</a:t>
            </a:r>
            <a:endParaRPr lang="en-US" b="1" dirty="0">
              <a:solidFill>
                <a:srgbClr val="313C8D"/>
              </a:solidFill>
              <a:latin typeface="+mn-lt"/>
            </a:endParaRPr>
          </a:p>
        </p:txBody>
      </p:sp>
    </p:spTree>
    <p:extLst>
      <p:ext uri="{BB962C8B-B14F-4D97-AF65-F5344CB8AC3E}">
        <p14:creationId xmlns:p14="http://schemas.microsoft.com/office/powerpoint/2010/main" val="160068632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a:extLst>
              <a:ext uri="{FF2B5EF4-FFF2-40B4-BE49-F238E27FC236}">
                <a16:creationId xmlns:a16="http://schemas.microsoft.com/office/drawing/2014/main" xmlns="" id="{93ACB2F6-60C2-E42B-9DF4-C1E267B206B0}"/>
              </a:ext>
            </a:extLst>
          </p:cNvPr>
          <p:cNvSpPr>
            <a:spLocks noGrp="1"/>
          </p:cNvSpPr>
          <p:nvPr>
            <p:ph type="sldNum" sz="quarter" idx="12"/>
          </p:nvPr>
        </p:nvSpPr>
        <p:spPr/>
        <p:txBody>
          <a:bodyPr/>
          <a:lstStyle/>
          <a:p>
            <a:fld id="{823720BD-EA6B-4B28-A92F-5CA2C4AFE6FF}" type="slidenum">
              <a:rPr lang="tr-TR" smtClean="0"/>
              <a:t>72</a:t>
            </a:fld>
            <a:endParaRPr lang="tr-TR"/>
          </a:p>
        </p:txBody>
      </p:sp>
      <p:sp>
        <p:nvSpPr>
          <p:cNvPr id="4" name="İçerik Yer Tutucusu 2">
            <a:extLst>
              <a:ext uri="{FF2B5EF4-FFF2-40B4-BE49-F238E27FC236}">
                <a16:creationId xmlns:a16="http://schemas.microsoft.com/office/drawing/2014/main" xmlns="" id="{3BFE49E8-F316-80AF-8BA0-AD5BBA842D82}"/>
              </a:ext>
            </a:extLst>
          </p:cNvPr>
          <p:cNvSpPr txBox="1">
            <a:spLocks/>
          </p:cNvSpPr>
          <p:nvPr/>
        </p:nvSpPr>
        <p:spPr>
          <a:xfrm>
            <a:off x="1154083" y="1280206"/>
            <a:ext cx="10058400" cy="402272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tr-TR" sz="2400" b="1" dirty="0"/>
              <a:t>Ek 1. </a:t>
            </a:r>
            <a:r>
              <a:rPr lang="tr-TR" sz="2400" dirty="0"/>
              <a:t>Sınav Planı Formu</a:t>
            </a:r>
            <a:endParaRPr lang="en-US" sz="2400" dirty="0"/>
          </a:p>
        </p:txBody>
      </p:sp>
      <p:pic>
        <p:nvPicPr>
          <p:cNvPr id="6" name="Resim 5">
            <a:extLst>
              <a:ext uri="{FF2B5EF4-FFF2-40B4-BE49-F238E27FC236}">
                <a16:creationId xmlns:a16="http://schemas.microsoft.com/office/drawing/2014/main" xmlns="" id="{9B4C4BEC-4250-ADD9-D429-BE2DC70A06A0}"/>
              </a:ext>
            </a:extLst>
          </p:cNvPr>
          <p:cNvPicPr>
            <a:picLocks noChangeAspect="1"/>
          </p:cNvPicPr>
          <p:nvPr/>
        </p:nvPicPr>
        <p:blipFill>
          <a:blip r:embed="rId2"/>
          <a:stretch>
            <a:fillRect/>
          </a:stretch>
        </p:blipFill>
        <p:spPr>
          <a:xfrm>
            <a:off x="7522028" y="363778"/>
            <a:ext cx="3889865" cy="5743540"/>
          </a:xfrm>
          <a:prstGeom prst="rect">
            <a:avLst/>
          </a:prstGeom>
          <a:ln>
            <a:solidFill>
              <a:schemeClr val="tx1"/>
            </a:solidFill>
          </a:ln>
        </p:spPr>
      </p:pic>
    </p:spTree>
    <p:extLst>
      <p:ext uri="{BB962C8B-B14F-4D97-AF65-F5344CB8AC3E}">
        <p14:creationId xmlns:p14="http://schemas.microsoft.com/office/powerpoint/2010/main" val="24918470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xmlns="" id="{3EC14FBD-72FD-7F8F-4196-9AB6D819AD5E}"/>
              </a:ext>
            </a:extLst>
          </p:cNvPr>
          <p:cNvSpPr>
            <a:spLocks noGrp="1"/>
          </p:cNvSpPr>
          <p:nvPr>
            <p:ph type="sldNum" sz="quarter" idx="12"/>
          </p:nvPr>
        </p:nvSpPr>
        <p:spPr/>
        <p:txBody>
          <a:bodyPr/>
          <a:lstStyle/>
          <a:p>
            <a:fld id="{823720BD-EA6B-4B28-A92F-5CA2C4AFE6FF}" type="slidenum">
              <a:rPr lang="tr-TR" smtClean="0"/>
              <a:t>73</a:t>
            </a:fld>
            <a:endParaRPr lang="tr-TR"/>
          </a:p>
        </p:txBody>
      </p:sp>
      <p:sp>
        <p:nvSpPr>
          <p:cNvPr id="3" name="İçerik Yer Tutucusu 2">
            <a:extLst>
              <a:ext uri="{FF2B5EF4-FFF2-40B4-BE49-F238E27FC236}">
                <a16:creationId xmlns:a16="http://schemas.microsoft.com/office/drawing/2014/main" xmlns="" id="{07874FA0-DDEA-586D-CBAF-E08F9F701AEC}"/>
              </a:ext>
            </a:extLst>
          </p:cNvPr>
          <p:cNvSpPr>
            <a:spLocks noGrp="1"/>
          </p:cNvSpPr>
          <p:nvPr>
            <p:ph idx="4294967295"/>
          </p:nvPr>
        </p:nvSpPr>
        <p:spPr>
          <a:xfrm>
            <a:off x="1154083" y="1280206"/>
            <a:ext cx="10058400" cy="4022725"/>
          </a:xfrm>
        </p:spPr>
        <p:txBody>
          <a:bodyPr>
            <a:normAutofit/>
          </a:bodyPr>
          <a:lstStyle/>
          <a:p>
            <a:r>
              <a:rPr lang="tr-TR" sz="2400" b="1" dirty="0"/>
              <a:t>Ek 2. </a:t>
            </a:r>
            <a:r>
              <a:rPr lang="tr-TR" sz="2400" dirty="0"/>
              <a:t>Çoktan Seçmeli Sınav Formu</a:t>
            </a:r>
            <a:endParaRPr lang="en-US" sz="2400" dirty="0"/>
          </a:p>
        </p:txBody>
      </p:sp>
      <p:pic>
        <p:nvPicPr>
          <p:cNvPr id="6" name="Resim 5">
            <a:extLst>
              <a:ext uri="{FF2B5EF4-FFF2-40B4-BE49-F238E27FC236}">
                <a16:creationId xmlns:a16="http://schemas.microsoft.com/office/drawing/2014/main" xmlns="" id="{039598A4-4247-3FD8-D15B-DD6031388F34}"/>
              </a:ext>
            </a:extLst>
          </p:cNvPr>
          <p:cNvPicPr>
            <a:picLocks noChangeAspect="1"/>
          </p:cNvPicPr>
          <p:nvPr/>
        </p:nvPicPr>
        <p:blipFill>
          <a:blip r:embed="rId2"/>
          <a:stretch>
            <a:fillRect/>
          </a:stretch>
        </p:blipFill>
        <p:spPr>
          <a:xfrm>
            <a:off x="7049498" y="421875"/>
            <a:ext cx="4402273" cy="5739386"/>
          </a:xfrm>
          <a:prstGeom prst="rect">
            <a:avLst/>
          </a:prstGeom>
          <a:ln>
            <a:solidFill>
              <a:schemeClr val="tx1"/>
            </a:solidFill>
          </a:ln>
        </p:spPr>
      </p:pic>
    </p:spTree>
    <p:extLst>
      <p:ext uri="{BB962C8B-B14F-4D97-AF65-F5344CB8AC3E}">
        <p14:creationId xmlns:p14="http://schemas.microsoft.com/office/powerpoint/2010/main" val="379987732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a:extLst>
              <a:ext uri="{FF2B5EF4-FFF2-40B4-BE49-F238E27FC236}">
                <a16:creationId xmlns:a16="http://schemas.microsoft.com/office/drawing/2014/main" xmlns="" id="{7E408BB0-0143-B844-DBF7-60FBC8AFE289}"/>
              </a:ext>
            </a:extLst>
          </p:cNvPr>
          <p:cNvSpPr>
            <a:spLocks noGrp="1"/>
          </p:cNvSpPr>
          <p:nvPr>
            <p:ph type="sldNum" sz="quarter" idx="12"/>
          </p:nvPr>
        </p:nvSpPr>
        <p:spPr/>
        <p:txBody>
          <a:bodyPr/>
          <a:lstStyle/>
          <a:p>
            <a:fld id="{823720BD-EA6B-4B28-A92F-5CA2C4AFE6FF}" type="slidenum">
              <a:rPr lang="tr-TR" smtClean="0"/>
              <a:t>74</a:t>
            </a:fld>
            <a:endParaRPr lang="tr-TR"/>
          </a:p>
        </p:txBody>
      </p:sp>
      <p:sp>
        <p:nvSpPr>
          <p:cNvPr id="6" name="İçerik Yer Tutucusu 2">
            <a:extLst>
              <a:ext uri="{FF2B5EF4-FFF2-40B4-BE49-F238E27FC236}">
                <a16:creationId xmlns:a16="http://schemas.microsoft.com/office/drawing/2014/main" xmlns="" id="{0468C0BA-3FDA-FC34-761C-15171E797E8F}"/>
              </a:ext>
            </a:extLst>
          </p:cNvPr>
          <p:cNvSpPr txBox="1">
            <a:spLocks/>
          </p:cNvSpPr>
          <p:nvPr/>
        </p:nvSpPr>
        <p:spPr>
          <a:xfrm>
            <a:off x="1154083" y="1280206"/>
            <a:ext cx="10058400" cy="402272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tr-TR" sz="2400" b="1" dirty="0"/>
              <a:t>Ek 3. </a:t>
            </a:r>
            <a:r>
              <a:rPr lang="tr-TR" sz="2400" dirty="0"/>
              <a:t>Açık Uçlu Sınav Formu</a:t>
            </a:r>
            <a:endParaRPr lang="en-US" sz="2400" dirty="0"/>
          </a:p>
        </p:txBody>
      </p:sp>
      <p:pic>
        <p:nvPicPr>
          <p:cNvPr id="8" name="Resim 7">
            <a:extLst>
              <a:ext uri="{FF2B5EF4-FFF2-40B4-BE49-F238E27FC236}">
                <a16:creationId xmlns:a16="http://schemas.microsoft.com/office/drawing/2014/main" xmlns="" id="{E69E75B9-C3AB-F55C-856C-778B3A265EA8}"/>
              </a:ext>
            </a:extLst>
          </p:cNvPr>
          <p:cNvPicPr>
            <a:picLocks noChangeAspect="1"/>
          </p:cNvPicPr>
          <p:nvPr/>
        </p:nvPicPr>
        <p:blipFill>
          <a:blip r:embed="rId2"/>
          <a:stretch>
            <a:fillRect/>
          </a:stretch>
        </p:blipFill>
        <p:spPr>
          <a:xfrm>
            <a:off x="7054626" y="293914"/>
            <a:ext cx="4157857" cy="5879151"/>
          </a:xfrm>
          <a:prstGeom prst="rect">
            <a:avLst/>
          </a:prstGeom>
          <a:ln>
            <a:solidFill>
              <a:schemeClr val="tx1"/>
            </a:solidFill>
          </a:ln>
        </p:spPr>
      </p:pic>
    </p:spTree>
    <p:extLst>
      <p:ext uri="{BB962C8B-B14F-4D97-AF65-F5344CB8AC3E}">
        <p14:creationId xmlns:p14="http://schemas.microsoft.com/office/powerpoint/2010/main" val="376091412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a:extLst>
              <a:ext uri="{FF2B5EF4-FFF2-40B4-BE49-F238E27FC236}">
                <a16:creationId xmlns:a16="http://schemas.microsoft.com/office/drawing/2014/main" xmlns="" id="{8E52F38B-685B-FD54-E7FA-EC4C2CCFE8EB}"/>
              </a:ext>
            </a:extLst>
          </p:cNvPr>
          <p:cNvSpPr>
            <a:spLocks noGrp="1"/>
          </p:cNvSpPr>
          <p:nvPr>
            <p:ph type="sldNum" sz="quarter" idx="12"/>
          </p:nvPr>
        </p:nvSpPr>
        <p:spPr/>
        <p:txBody>
          <a:bodyPr/>
          <a:lstStyle/>
          <a:p>
            <a:fld id="{823720BD-EA6B-4B28-A92F-5CA2C4AFE6FF}" type="slidenum">
              <a:rPr lang="tr-TR" smtClean="0"/>
              <a:t>75</a:t>
            </a:fld>
            <a:endParaRPr lang="tr-TR"/>
          </a:p>
        </p:txBody>
      </p:sp>
      <p:sp>
        <p:nvSpPr>
          <p:cNvPr id="4" name="İçerik Yer Tutucusu 2">
            <a:extLst>
              <a:ext uri="{FF2B5EF4-FFF2-40B4-BE49-F238E27FC236}">
                <a16:creationId xmlns:a16="http://schemas.microsoft.com/office/drawing/2014/main" xmlns="" id="{A1EB9CBA-ED13-25F4-5246-A5E84399764C}"/>
              </a:ext>
            </a:extLst>
          </p:cNvPr>
          <p:cNvSpPr txBox="1">
            <a:spLocks/>
          </p:cNvSpPr>
          <p:nvPr/>
        </p:nvSpPr>
        <p:spPr>
          <a:xfrm>
            <a:off x="1154083" y="1280206"/>
            <a:ext cx="10058400" cy="402272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tr-TR" sz="2400" b="1" dirty="0"/>
              <a:t>Ek 4. </a:t>
            </a:r>
            <a:r>
              <a:rPr lang="tr-TR" sz="2400" dirty="0"/>
              <a:t>Karma</a:t>
            </a:r>
            <a:r>
              <a:rPr lang="tr-TR" sz="2400" b="1" dirty="0"/>
              <a:t> </a:t>
            </a:r>
            <a:r>
              <a:rPr lang="tr-TR" sz="2400" dirty="0"/>
              <a:t>Sınav Formu</a:t>
            </a:r>
            <a:endParaRPr lang="en-US" sz="2400" dirty="0"/>
          </a:p>
        </p:txBody>
      </p:sp>
      <p:pic>
        <p:nvPicPr>
          <p:cNvPr id="6" name="Resim 5">
            <a:extLst>
              <a:ext uri="{FF2B5EF4-FFF2-40B4-BE49-F238E27FC236}">
                <a16:creationId xmlns:a16="http://schemas.microsoft.com/office/drawing/2014/main" xmlns="" id="{97BF6666-D7C8-42FA-C5A9-91BF289BC3A1}"/>
              </a:ext>
            </a:extLst>
          </p:cNvPr>
          <p:cNvPicPr>
            <a:picLocks noChangeAspect="1"/>
          </p:cNvPicPr>
          <p:nvPr/>
        </p:nvPicPr>
        <p:blipFill>
          <a:blip r:embed="rId2"/>
          <a:stretch>
            <a:fillRect/>
          </a:stretch>
        </p:blipFill>
        <p:spPr>
          <a:xfrm>
            <a:off x="7260771" y="97001"/>
            <a:ext cx="4304876" cy="6095610"/>
          </a:xfrm>
          <a:prstGeom prst="rect">
            <a:avLst/>
          </a:prstGeom>
          <a:ln>
            <a:solidFill>
              <a:schemeClr val="tx1"/>
            </a:solidFill>
          </a:ln>
        </p:spPr>
      </p:pic>
    </p:spTree>
    <p:extLst>
      <p:ext uri="{BB962C8B-B14F-4D97-AF65-F5344CB8AC3E}">
        <p14:creationId xmlns:p14="http://schemas.microsoft.com/office/powerpoint/2010/main" val="64490468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a:extLst>
              <a:ext uri="{FF2B5EF4-FFF2-40B4-BE49-F238E27FC236}">
                <a16:creationId xmlns:a16="http://schemas.microsoft.com/office/drawing/2014/main" xmlns="" id="{9DA6A1F2-946D-F400-3821-3DF37B347B90}"/>
              </a:ext>
            </a:extLst>
          </p:cNvPr>
          <p:cNvSpPr>
            <a:spLocks noGrp="1"/>
          </p:cNvSpPr>
          <p:nvPr>
            <p:ph type="sldNum" sz="quarter" idx="12"/>
          </p:nvPr>
        </p:nvSpPr>
        <p:spPr/>
        <p:txBody>
          <a:bodyPr/>
          <a:lstStyle/>
          <a:p>
            <a:fld id="{823720BD-EA6B-4B28-A92F-5CA2C4AFE6FF}" type="slidenum">
              <a:rPr lang="tr-TR" smtClean="0"/>
              <a:t>76</a:t>
            </a:fld>
            <a:endParaRPr lang="tr-TR"/>
          </a:p>
        </p:txBody>
      </p:sp>
      <p:sp>
        <p:nvSpPr>
          <p:cNvPr id="5" name="Metin kutusu 4">
            <a:extLst>
              <a:ext uri="{FF2B5EF4-FFF2-40B4-BE49-F238E27FC236}">
                <a16:creationId xmlns:a16="http://schemas.microsoft.com/office/drawing/2014/main" xmlns="" id="{89D97ED0-D225-9132-947C-EBAC5495F2EA}"/>
              </a:ext>
            </a:extLst>
          </p:cNvPr>
          <p:cNvSpPr txBox="1"/>
          <p:nvPr/>
        </p:nvSpPr>
        <p:spPr>
          <a:xfrm>
            <a:off x="1110343" y="1186934"/>
            <a:ext cx="6096000" cy="461665"/>
          </a:xfrm>
          <a:prstGeom prst="rect">
            <a:avLst/>
          </a:prstGeom>
          <a:noFill/>
        </p:spPr>
        <p:txBody>
          <a:bodyPr wrap="square">
            <a:spAutoFit/>
          </a:bodyPr>
          <a:lstStyle/>
          <a:p>
            <a:r>
              <a:rPr lang="tr-TR" sz="2400" b="1" dirty="0">
                <a:solidFill>
                  <a:schemeClr val="tx1">
                    <a:lumMod val="75000"/>
                    <a:lumOff val="25000"/>
                  </a:schemeClr>
                </a:solidFill>
              </a:rPr>
              <a:t>Ek 5. </a:t>
            </a:r>
            <a:r>
              <a:rPr lang="tr-TR" sz="2400" dirty="0">
                <a:solidFill>
                  <a:schemeClr val="tx1">
                    <a:lumMod val="75000"/>
                    <a:lumOff val="25000"/>
                  </a:schemeClr>
                </a:solidFill>
              </a:rPr>
              <a:t>Sınav Evrakları Teslim Tutanağı</a:t>
            </a:r>
            <a:endParaRPr lang="en-US" sz="2400" dirty="0">
              <a:solidFill>
                <a:schemeClr val="tx1">
                  <a:lumMod val="75000"/>
                  <a:lumOff val="25000"/>
                </a:schemeClr>
              </a:solidFill>
            </a:endParaRPr>
          </a:p>
        </p:txBody>
      </p:sp>
      <p:pic>
        <p:nvPicPr>
          <p:cNvPr id="7" name="Resim 6">
            <a:extLst>
              <a:ext uri="{FF2B5EF4-FFF2-40B4-BE49-F238E27FC236}">
                <a16:creationId xmlns:a16="http://schemas.microsoft.com/office/drawing/2014/main" xmlns="" id="{9FC21F55-D816-6768-485C-C50F799A9684}"/>
              </a:ext>
            </a:extLst>
          </p:cNvPr>
          <p:cNvPicPr>
            <a:picLocks noChangeAspect="1"/>
          </p:cNvPicPr>
          <p:nvPr/>
        </p:nvPicPr>
        <p:blipFill>
          <a:blip r:embed="rId2"/>
          <a:stretch>
            <a:fillRect/>
          </a:stretch>
        </p:blipFill>
        <p:spPr>
          <a:xfrm>
            <a:off x="7206343" y="293914"/>
            <a:ext cx="4182391" cy="5747657"/>
          </a:xfrm>
          <a:prstGeom prst="rect">
            <a:avLst/>
          </a:prstGeom>
          <a:ln>
            <a:solidFill>
              <a:schemeClr val="tx1"/>
            </a:solidFill>
          </a:ln>
        </p:spPr>
      </p:pic>
    </p:spTree>
    <p:extLst>
      <p:ext uri="{BB962C8B-B14F-4D97-AF65-F5344CB8AC3E}">
        <p14:creationId xmlns:p14="http://schemas.microsoft.com/office/powerpoint/2010/main" val="248482093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a:extLst>
              <a:ext uri="{FF2B5EF4-FFF2-40B4-BE49-F238E27FC236}">
                <a16:creationId xmlns:a16="http://schemas.microsoft.com/office/drawing/2014/main" xmlns="" id="{7AF5875D-3EA6-E168-3A64-216D67D71A62}"/>
              </a:ext>
            </a:extLst>
          </p:cNvPr>
          <p:cNvSpPr>
            <a:spLocks noGrp="1"/>
          </p:cNvSpPr>
          <p:nvPr>
            <p:ph type="sldNum" sz="quarter" idx="12"/>
          </p:nvPr>
        </p:nvSpPr>
        <p:spPr/>
        <p:txBody>
          <a:bodyPr/>
          <a:lstStyle/>
          <a:p>
            <a:fld id="{823720BD-EA6B-4B28-A92F-5CA2C4AFE6FF}" type="slidenum">
              <a:rPr lang="tr-TR" smtClean="0"/>
              <a:t>77</a:t>
            </a:fld>
            <a:endParaRPr lang="tr-TR"/>
          </a:p>
        </p:txBody>
      </p:sp>
      <p:sp>
        <p:nvSpPr>
          <p:cNvPr id="4" name="İçerik Yer Tutucusu 2">
            <a:extLst>
              <a:ext uri="{FF2B5EF4-FFF2-40B4-BE49-F238E27FC236}">
                <a16:creationId xmlns:a16="http://schemas.microsoft.com/office/drawing/2014/main" xmlns="" id="{D14D9380-3B57-09A4-4E20-198D48EE57F0}"/>
              </a:ext>
            </a:extLst>
          </p:cNvPr>
          <p:cNvSpPr txBox="1">
            <a:spLocks/>
          </p:cNvSpPr>
          <p:nvPr/>
        </p:nvSpPr>
        <p:spPr>
          <a:xfrm>
            <a:off x="1154083" y="1280206"/>
            <a:ext cx="10058400" cy="402272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tr-TR" sz="2400" b="1" dirty="0"/>
              <a:t>Ek 6. </a:t>
            </a:r>
            <a:r>
              <a:rPr lang="tr-TR" sz="2400" dirty="0"/>
              <a:t>Sınav Soru Analiz Formu </a:t>
            </a:r>
            <a:endParaRPr lang="en-US" sz="2400" dirty="0"/>
          </a:p>
        </p:txBody>
      </p:sp>
      <p:pic>
        <p:nvPicPr>
          <p:cNvPr id="6" name="Resim 5">
            <a:extLst>
              <a:ext uri="{FF2B5EF4-FFF2-40B4-BE49-F238E27FC236}">
                <a16:creationId xmlns:a16="http://schemas.microsoft.com/office/drawing/2014/main" xmlns="" id="{5758228A-8627-EFBD-5990-A592A06AE626}"/>
              </a:ext>
            </a:extLst>
          </p:cNvPr>
          <p:cNvPicPr>
            <a:picLocks noChangeAspect="1"/>
          </p:cNvPicPr>
          <p:nvPr/>
        </p:nvPicPr>
        <p:blipFill>
          <a:blip r:embed="rId2"/>
          <a:stretch>
            <a:fillRect/>
          </a:stretch>
        </p:blipFill>
        <p:spPr>
          <a:xfrm>
            <a:off x="7275741" y="304799"/>
            <a:ext cx="4145460" cy="5747657"/>
          </a:xfrm>
          <a:prstGeom prst="rect">
            <a:avLst/>
          </a:prstGeom>
          <a:ln>
            <a:solidFill>
              <a:schemeClr val="tx1"/>
            </a:solidFill>
          </a:ln>
        </p:spPr>
      </p:pic>
    </p:spTree>
    <p:extLst>
      <p:ext uri="{BB962C8B-B14F-4D97-AF65-F5344CB8AC3E}">
        <p14:creationId xmlns:p14="http://schemas.microsoft.com/office/powerpoint/2010/main" val="1782149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b="1" dirty="0">
                <a:solidFill>
                  <a:srgbClr val="313C8D"/>
                </a:solidFill>
                <a:latin typeface="+mn-lt"/>
              </a:rPr>
              <a:t>2.1. Ölçme ve Değerlendirme Süreci</a:t>
            </a:r>
          </a:p>
        </p:txBody>
      </p:sp>
      <p:sp>
        <p:nvSpPr>
          <p:cNvPr id="3" name="İçerik Yer Tutucusu 2"/>
          <p:cNvSpPr>
            <a:spLocks noGrp="1"/>
          </p:cNvSpPr>
          <p:nvPr>
            <p:ph idx="1"/>
          </p:nvPr>
        </p:nvSpPr>
        <p:spPr/>
        <p:txBody>
          <a:bodyPr/>
          <a:lstStyle/>
          <a:p>
            <a:r>
              <a:rPr lang="tr-TR" dirty="0"/>
              <a:t> Aydın Sağlık Hizmetleri MYO ölçme ve değerlendirme süreçleri öğretim programında yürütülen derslerin ölçülmesi ve değerlendirilmesi, program amaçları ve çıktılarının ölçülmesi ve değerlendirilmesi, programın değerlendirilmesinden oluşmaktadır.</a:t>
            </a:r>
          </a:p>
        </p:txBody>
      </p:sp>
      <p:sp>
        <p:nvSpPr>
          <p:cNvPr id="4" name="Slayt Numarası Yer Tutucusu 3">
            <a:extLst>
              <a:ext uri="{FF2B5EF4-FFF2-40B4-BE49-F238E27FC236}">
                <a16:creationId xmlns:a16="http://schemas.microsoft.com/office/drawing/2014/main" xmlns="" id="{A8EDBD2B-096B-4976-E553-07D21308889F}"/>
              </a:ext>
            </a:extLst>
          </p:cNvPr>
          <p:cNvSpPr>
            <a:spLocks noGrp="1"/>
          </p:cNvSpPr>
          <p:nvPr>
            <p:ph type="sldNum" sz="quarter" idx="12"/>
          </p:nvPr>
        </p:nvSpPr>
        <p:spPr/>
        <p:txBody>
          <a:bodyPr/>
          <a:lstStyle/>
          <a:p>
            <a:fld id="{823720BD-EA6B-4B28-A92F-5CA2C4AFE6FF}" type="slidenum">
              <a:rPr lang="tr-TR" smtClean="0"/>
              <a:t>8</a:t>
            </a:fld>
            <a:endParaRPr lang="tr-TR"/>
          </a:p>
        </p:txBody>
      </p:sp>
    </p:spTree>
    <p:extLst>
      <p:ext uri="{BB962C8B-B14F-4D97-AF65-F5344CB8AC3E}">
        <p14:creationId xmlns:p14="http://schemas.microsoft.com/office/powerpoint/2010/main" val="3116853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r>
              <a:rPr lang="tr-TR" sz="4000" b="1" dirty="0">
                <a:solidFill>
                  <a:srgbClr val="313C8D"/>
                </a:solidFill>
                <a:latin typeface="+mn-lt"/>
              </a:rPr>
              <a:t>2.1.1.Öğretim Programlarında Yürütülen Ders Kazanımlarını Ölçme ve Değerlendirme</a:t>
            </a:r>
          </a:p>
        </p:txBody>
      </p:sp>
      <p:sp>
        <p:nvSpPr>
          <p:cNvPr id="3" name="İçerik Yer Tutucusu 2"/>
          <p:cNvSpPr>
            <a:spLocks noGrp="1"/>
          </p:cNvSpPr>
          <p:nvPr>
            <p:ph idx="1"/>
          </p:nvPr>
        </p:nvSpPr>
        <p:spPr/>
        <p:txBody>
          <a:bodyPr>
            <a:normAutofit/>
          </a:bodyPr>
          <a:lstStyle/>
          <a:p>
            <a:r>
              <a:rPr lang="tr-TR" dirty="0"/>
              <a:t>Aydın Sağlık Hizmetleri MYO öğretim programında ölçme değerlendirme sistemi </a:t>
            </a:r>
            <a:r>
              <a:rPr lang="tr-TR" dirty="0" err="1"/>
              <a:t>Miller’in</a:t>
            </a:r>
            <a:r>
              <a:rPr lang="tr-TR" dirty="0"/>
              <a:t> yeterlilikler </a:t>
            </a:r>
            <a:r>
              <a:rPr lang="tr-TR" dirty="0" err="1"/>
              <a:t>piramitine</a:t>
            </a:r>
            <a:r>
              <a:rPr lang="tr-TR" dirty="0"/>
              <a:t> dayandırılmıştır. Miller piramidi 1990 yılında tıp eğitiminde öğrencilerin yeterlilik düzeylerini belirlemek için oluşturulmuştur ve günümüzde yeterliliğe dayalı tüm tıp ve sağlık bilimlerinin eğitiminde yaygın şekilde kullanılmaktadır. Dört basamaktan oluşan piramidinin en alt basamağında “bilir” temel bilgi ve kavramların bilinmesi, ikinci basamakta “nasıl yapıldığını bilir” normal-anormal yapının, mekanizma ve fonksiyonların nasıl olduğunun bilinmesi, üçüncü basamakta “gösterir” bilgi, beceri ve tutumların eğitim ortamında ve gözlem altında uygulayarak gösterilmesi ve en üstte “yapar” mesleğin gerçek yaşam koşullarında uygulanması yer almaktadır. Buna göre ölçme ve değerlendirme araçlarının </a:t>
            </a:r>
            <a:r>
              <a:rPr lang="tr-TR" dirty="0" err="1"/>
              <a:t>piramitin</a:t>
            </a:r>
            <a:r>
              <a:rPr lang="tr-TR" dirty="0"/>
              <a:t> dört boyutunda öğrenci başarısını ölçebilen güvenilir ve geçerli farklı ölçme araçlarının kullanılması önem arz etmektedir.</a:t>
            </a:r>
          </a:p>
        </p:txBody>
      </p:sp>
      <p:sp>
        <p:nvSpPr>
          <p:cNvPr id="4" name="Slayt Numarası Yer Tutucusu 3">
            <a:extLst>
              <a:ext uri="{FF2B5EF4-FFF2-40B4-BE49-F238E27FC236}">
                <a16:creationId xmlns:a16="http://schemas.microsoft.com/office/drawing/2014/main" xmlns="" id="{36BCFBF5-A7EA-1603-1215-7E3EE9342B71}"/>
              </a:ext>
            </a:extLst>
          </p:cNvPr>
          <p:cNvSpPr>
            <a:spLocks noGrp="1"/>
          </p:cNvSpPr>
          <p:nvPr>
            <p:ph type="sldNum" sz="quarter" idx="12"/>
          </p:nvPr>
        </p:nvSpPr>
        <p:spPr/>
        <p:txBody>
          <a:bodyPr/>
          <a:lstStyle/>
          <a:p>
            <a:fld id="{823720BD-EA6B-4B28-A92F-5CA2C4AFE6FF}" type="slidenum">
              <a:rPr lang="tr-TR" smtClean="0"/>
              <a:t>9</a:t>
            </a:fld>
            <a:endParaRPr lang="tr-TR"/>
          </a:p>
        </p:txBody>
      </p:sp>
    </p:spTree>
    <p:extLst>
      <p:ext uri="{BB962C8B-B14F-4D97-AF65-F5344CB8AC3E}">
        <p14:creationId xmlns:p14="http://schemas.microsoft.com/office/powerpoint/2010/main" val="3105004081"/>
      </p:ext>
    </p:extLst>
  </p:cSld>
  <p:clrMapOvr>
    <a:masterClrMapping/>
  </p:clrMapOvr>
</p:sld>
</file>

<file path=ppt/theme/theme1.xml><?xml version="1.0" encoding="utf-8"?>
<a:theme xmlns:a="http://schemas.openxmlformats.org/drawingml/2006/main" name="Geçmişe bakış">
  <a:themeElements>
    <a:clrScheme name="Mavi Yeşil">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Geçmişe bakış">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333</TotalTime>
  <Words>5328</Words>
  <Application>Microsoft Office PowerPoint</Application>
  <PresentationFormat>Geniş ekran</PresentationFormat>
  <Paragraphs>315</Paragraphs>
  <Slides>77</Slides>
  <Notes>0</Notes>
  <HiddenSlides>0</HiddenSlides>
  <MMClips>0</MMClips>
  <ScaleCrop>false</ScaleCrop>
  <HeadingPairs>
    <vt:vector size="8" baseType="variant">
      <vt:variant>
        <vt:lpstr>Kullanılan Yazı Tipleri</vt:lpstr>
      </vt:variant>
      <vt:variant>
        <vt:i4>3</vt:i4>
      </vt:variant>
      <vt:variant>
        <vt:lpstr>Tema</vt:lpstr>
      </vt:variant>
      <vt:variant>
        <vt:i4>1</vt:i4>
      </vt:variant>
      <vt:variant>
        <vt:lpstr>Eklenmiş OLE Hizmet Programları</vt:lpstr>
      </vt:variant>
      <vt:variant>
        <vt:i4>1</vt:i4>
      </vt:variant>
      <vt:variant>
        <vt:lpstr>Slayt Başlıkları</vt:lpstr>
      </vt:variant>
      <vt:variant>
        <vt:i4>77</vt:i4>
      </vt:variant>
    </vt:vector>
  </HeadingPairs>
  <TitlesOfParts>
    <vt:vector size="82" baseType="lpstr">
      <vt:lpstr>Calibri</vt:lpstr>
      <vt:lpstr>Calibri Light</vt:lpstr>
      <vt:lpstr>Wingdings</vt:lpstr>
      <vt:lpstr>Geçmişe bakış</vt:lpstr>
      <vt:lpstr>Belge</vt:lpstr>
      <vt:lpstr>T.C. AYDIN ADNAN MENDERES ÜNİVERSİTESİ AYDIN SAĞLIK HİZMETLERİ MESLEK YÜKSEKOKULU</vt:lpstr>
      <vt:lpstr>HAZIRLAYANLAR</vt:lpstr>
      <vt:lpstr>İÇİNDEKİLER</vt:lpstr>
      <vt:lpstr>İÇİNDEKİLER</vt:lpstr>
      <vt:lpstr>ÖNSÖZ</vt:lpstr>
      <vt:lpstr>1. YÖNETMELİK VE YÖNERGELER</vt:lpstr>
      <vt:lpstr>2. ÖLÇME VE DEĞERLENDİRME</vt:lpstr>
      <vt:lpstr>2.1. Ölçme ve Değerlendirme Süreci</vt:lpstr>
      <vt:lpstr>2.1.1.Öğretim Programlarında Yürütülen Ders Kazanımlarını Ölçme ve Değerlendirme</vt:lpstr>
      <vt:lpstr>PowerPoint Sunusu</vt:lpstr>
      <vt:lpstr>PowerPoint Sunusu</vt:lpstr>
      <vt:lpstr>PowerPoint Sunusu</vt:lpstr>
      <vt:lpstr>PowerPoint Sunusu</vt:lpstr>
      <vt:lpstr>PowerPoint Sunusu</vt:lpstr>
      <vt:lpstr>PowerPoint Sunusu</vt:lpstr>
      <vt:lpstr>2.1.1.1. Sınav Hazırlama Esasları</vt:lpstr>
      <vt:lpstr>PowerPoint Sunusu</vt:lpstr>
      <vt:lpstr>PowerPoint Sunusu</vt:lpstr>
      <vt:lpstr>PowerPoint Sunusu</vt:lpstr>
      <vt:lpstr>2.2.1.2. Test Tipleri ve Test Hazırlama İlkeleri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2.2.1.3. Puanlama ve Değerlendirme</vt:lpstr>
      <vt:lpstr>Puanlama:</vt:lpstr>
      <vt:lpstr>Değerlendirme:</vt:lpstr>
      <vt:lpstr>3.2.1.4. Sınav Süreçleri</vt:lpstr>
      <vt:lpstr>Sınav Çizelgesi ve Salon Sınav Tutanaklarının Hazırlanması:</vt:lpstr>
      <vt:lpstr>Sınav Planının Hazırlanması:</vt:lpstr>
      <vt:lpstr>Yüz Yüze Sınav Süreçleri</vt:lpstr>
      <vt:lpstr>PowerPoint Sunusu</vt:lpstr>
      <vt:lpstr>PowerPoint Sunusu</vt:lpstr>
      <vt:lpstr>PowerPoint Sunusu</vt:lpstr>
      <vt:lpstr>Şekil 3. Yüz Yüze Sınav Süreçleri Algoritması</vt:lpstr>
      <vt:lpstr>PowerPoint Sunusu</vt:lpstr>
      <vt:lpstr>PowerPoint Sunusu</vt:lpstr>
      <vt:lpstr>PowerPoint Sunusu</vt:lpstr>
      <vt:lpstr>PowerPoint Sunusu</vt:lpstr>
      <vt:lpstr>Tablo 1. Madde Güçlük Tablosu</vt:lpstr>
      <vt:lpstr>PowerPoint Sunusu</vt:lpstr>
      <vt:lpstr>PowerPoint Sunusu</vt:lpstr>
      <vt:lpstr>PowerPoint Sunusu</vt:lpstr>
      <vt:lpstr>PowerPoint Sunusu</vt:lpstr>
      <vt:lpstr> Yüz Yüze Sınav Sonrası İtiraz Süreci </vt:lpstr>
      <vt:lpstr> Çevrimiçi Sınav Süreçleri </vt:lpstr>
      <vt:lpstr>Çevrimiçi Sınavın Tanımlanması ve Soruların Sisteme Yüklenmesi </vt:lpstr>
      <vt:lpstr>PowerPoint Sunusu</vt:lpstr>
      <vt:lpstr>Çevrimiçi Sınav Sırasındaki Süreç</vt:lpstr>
      <vt:lpstr>PowerPoint Sunusu</vt:lpstr>
      <vt:lpstr>Çevrimiçi Sınav Sonrası Süreç</vt:lpstr>
      <vt:lpstr>PowerPoint Sunusu</vt:lpstr>
      <vt:lpstr>PowerPoint Sunusu</vt:lpstr>
      <vt:lpstr>Çevrimiçi Mazeret Sınavı Hakkı</vt:lpstr>
      <vt:lpstr>Çevrimiçi Sınavların Tekrarlanması</vt:lpstr>
      <vt:lpstr>3.2.1.5. Performans Değerlendirme Süreçleri</vt:lpstr>
      <vt:lpstr>3.2.1.6. Başarı Değerlendirmesi </vt:lpstr>
      <vt:lpstr>PowerPoint Sunusu</vt:lpstr>
      <vt:lpstr>KAYNAKLAR</vt:lpstr>
      <vt:lpstr>EKLER</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Pro</dc:creator>
  <cp:lastModifiedBy>pc</cp:lastModifiedBy>
  <cp:revision>30</cp:revision>
  <dcterms:created xsi:type="dcterms:W3CDTF">2025-10-31T08:33:37Z</dcterms:created>
  <dcterms:modified xsi:type="dcterms:W3CDTF">2025-11-16T10:48:26Z</dcterms:modified>
</cp:coreProperties>
</file>