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80" r:id="rId6"/>
    <p:sldId id="262" r:id="rId7"/>
    <p:sldId id="263" r:id="rId8"/>
    <p:sldId id="264" r:id="rId9"/>
    <p:sldId id="265" r:id="rId10"/>
    <p:sldId id="281" r:id="rId11"/>
    <p:sldId id="270" r:id="rId12"/>
    <p:sldId id="271" r:id="rId13"/>
    <p:sldId id="272" r:id="rId14"/>
    <p:sldId id="273" r:id="rId15"/>
    <p:sldId id="274" r:id="rId16"/>
    <p:sldId id="275" r:id="rId17"/>
    <p:sldId id="276" r:id="rId18"/>
    <p:sldId id="277" r:id="rId19"/>
    <p:sldId id="278"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15" d="100"/>
          <a:sy n="115" d="100"/>
        </p:scale>
        <p:origin x="2208"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A23720DD-5B6D-40BF-8493-A6B52D484E6B}" type="datetimeFigureOut">
              <a:rPr lang="tr-TR" smtClean="0"/>
              <a:t>22.10.2021</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23720DD-5B6D-40BF-8493-A6B52D484E6B}" type="datetimeFigureOut">
              <a:rPr lang="tr-TR" smtClean="0"/>
              <a:t>22.10.2021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23720DD-5B6D-40BF-8493-A6B52D484E6B}" type="datetimeFigureOut">
              <a:rPr lang="tr-TR" smtClean="0"/>
              <a:t>22.10.2021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23720DD-5B6D-40BF-8493-A6B52D484E6B}" type="datetimeFigureOut">
              <a:rPr lang="tr-TR" smtClean="0"/>
              <a:t>22.10.2021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22.10.2021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23720DD-5B6D-40BF-8493-A6B52D484E6B}" type="datetimeFigureOut">
              <a:rPr lang="tr-TR" smtClean="0"/>
              <a:t>22.10.2021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A23720DD-5B6D-40BF-8493-A6B52D484E6B}" type="datetimeFigureOut">
              <a:rPr lang="tr-TR" smtClean="0"/>
              <a:t>22.10.2021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A23720DD-5B6D-40BF-8493-A6B52D484E6B}" type="datetimeFigureOut">
              <a:rPr lang="tr-TR" smtClean="0"/>
              <a:t>22.10.2021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22.10.2021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23720DD-5B6D-40BF-8493-A6B52D484E6B}" type="datetimeFigureOut">
              <a:rPr lang="tr-TR" smtClean="0"/>
              <a:t>22.10.2021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22.10.2021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F302176B-0E47-46AC-8F43-DAB4B8A37D06}" type="slidenum">
              <a:rPr lang="tr-TR" smtClean="0"/>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23720DD-5B6D-40BF-8493-A6B52D484E6B}" type="datetimeFigureOut">
              <a:rPr lang="tr-TR" smtClean="0"/>
              <a:t>22.10.2021</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02176B-0E47-46AC-8F43-DAB4B8A37D06}" type="slidenum">
              <a:rPr lang="tr-TR" smtClean="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yenikayit.adu.edu.tr/"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turkiye.gov.t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533400" y="1371600"/>
            <a:ext cx="7851648" cy="2633464"/>
          </a:xfrm>
        </p:spPr>
        <p:txBody>
          <a:bodyPr>
            <a:normAutofit fontScale="90000"/>
          </a:bodyPr>
          <a:lstStyle/>
          <a:p>
            <a:pPr algn="ctr"/>
            <a:r>
              <a:rPr lang="tr-TR" dirty="0" smtClean="0">
                <a:effectLst/>
              </a:rPr>
              <a:t/>
            </a:r>
            <a:br>
              <a:rPr lang="tr-TR" dirty="0" smtClean="0">
                <a:effectLst/>
              </a:rPr>
            </a:br>
            <a:r>
              <a:rPr lang="tr-TR" dirty="0">
                <a:effectLst/>
              </a:rPr>
              <a:t/>
            </a:r>
            <a:br>
              <a:rPr lang="tr-TR" dirty="0">
                <a:effectLst/>
              </a:rPr>
            </a:br>
            <a:r>
              <a:rPr lang="tr-TR" dirty="0" smtClean="0">
                <a:effectLst/>
              </a:rPr>
              <a:t/>
            </a:r>
            <a:br>
              <a:rPr lang="tr-TR" dirty="0" smtClean="0">
                <a:effectLst/>
              </a:rPr>
            </a:br>
            <a:r>
              <a:rPr lang="tr-TR" dirty="0" smtClean="0">
                <a:effectLst/>
              </a:rPr>
              <a:t/>
            </a:r>
            <a:br>
              <a:rPr lang="tr-TR" dirty="0" smtClean="0">
                <a:effectLst/>
              </a:rPr>
            </a:br>
            <a:r>
              <a:rPr lang="tr-TR" dirty="0">
                <a:effectLst/>
              </a:rPr>
              <a:t/>
            </a:r>
            <a:br>
              <a:rPr lang="tr-TR" dirty="0">
                <a:effectLst/>
              </a:rPr>
            </a:br>
            <a:r>
              <a:rPr lang="tr-TR" dirty="0" smtClean="0">
                <a:effectLst/>
              </a:rPr>
              <a:t/>
            </a:r>
            <a:br>
              <a:rPr lang="tr-TR" dirty="0" smtClean="0">
                <a:effectLst/>
              </a:rPr>
            </a:br>
            <a:r>
              <a:rPr lang="tr-TR" dirty="0">
                <a:effectLst/>
              </a:rPr>
              <a:t/>
            </a:r>
            <a:br>
              <a:rPr lang="tr-TR" dirty="0">
                <a:effectLst/>
              </a:rPr>
            </a:br>
            <a:r>
              <a:rPr lang="tr-TR" dirty="0" smtClean="0">
                <a:effectLst/>
              </a:rPr>
              <a:t/>
            </a:r>
            <a:br>
              <a:rPr lang="tr-TR" dirty="0" smtClean="0">
                <a:effectLst/>
              </a:rPr>
            </a:br>
            <a:r>
              <a:rPr lang="tr-TR" dirty="0">
                <a:effectLst/>
              </a:rPr>
              <a:t/>
            </a:r>
            <a:br>
              <a:rPr lang="tr-TR" dirty="0">
                <a:effectLst/>
              </a:rPr>
            </a:br>
            <a:r>
              <a:rPr lang="tr-TR" dirty="0" smtClean="0">
                <a:effectLst/>
              </a:rPr>
              <a:t/>
            </a:r>
            <a:br>
              <a:rPr lang="tr-TR" dirty="0" smtClean="0">
                <a:effectLst/>
              </a:rPr>
            </a:br>
            <a:r>
              <a:rPr lang="tr-TR" dirty="0">
                <a:effectLst/>
              </a:rPr>
              <a:t/>
            </a:r>
            <a:br>
              <a:rPr lang="tr-TR" dirty="0">
                <a:effectLst/>
              </a:rPr>
            </a:br>
            <a:r>
              <a:rPr lang="tr-TR" dirty="0" smtClean="0">
                <a:effectLst/>
              </a:rPr>
              <a:t/>
            </a:r>
            <a:br>
              <a:rPr lang="tr-TR" dirty="0" smtClean="0">
                <a:effectLst/>
              </a:rPr>
            </a:br>
            <a:r>
              <a:rPr lang="tr-TR" dirty="0" smtClean="0">
                <a:effectLst/>
              </a:rPr>
              <a:t>2021-2022 </a:t>
            </a:r>
            <a:br>
              <a:rPr lang="tr-TR" dirty="0" smtClean="0">
                <a:effectLst/>
              </a:rPr>
            </a:br>
            <a:r>
              <a:rPr lang="tr-TR" dirty="0" smtClean="0">
                <a:effectLst/>
              </a:rPr>
              <a:t>EĞİTİM-ÖĞRETİM YILINDA </a:t>
            </a:r>
            <a:br>
              <a:rPr lang="tr-TR" dirty="0" smtClean="0">
                <a:effectLst/>
              </a:rPr>
            </a:br>
            <a:r>
              <a:rPr lang="tr-TR" dirty="0" smtClean="0">
                <a:effectLst/>
              </a:rPr>
              <a:t>İKİNCİ EK YERLEŞTİRME SONUCU </a:t>
            </a:r>
            <a:r>
              <a:rPr lang="tr-TR" dirty="0">
                <a:effectLst/>
              </a:rPr>
              <a:t>KAYIT </a:t>
            </a:r>
            <a:r>
              <a:rPr lang="tr-TR" dirty="0" smtClean="0">
                <a:effectLst/>
              </a:rPr>
              <a:t>YAPTIRACAK ADAYLARIN </a:t>
            </a:r>
            <a:r>
              <a:rPr lang="tr-TR" dirty="0">
                <a:effectLst/>
              </a:rPr>
              <a:t>DİKKATİNE</a:t>
            </a:r>
            <a:r>
              <a:rPr lang="tr-TR" dirty="0" smtClean="0">
                <a:effectLst/>
              </a:rPr>
              <a:t>…</a:t>
            </a:r>
            <a:endParaRPr lang="tr-TR" dirty="0"/>
          </a:p>
        </p:txBody>
      </p:sp>
      <p:sp>
        <p:nvSpPr>
          <p:cNvPr id="3" name="Alt Başlık 2"/>
          <p:cNvSpPr>
            <a:spLocks noGrp="1"/>
          </p:cNvSpPr>
          <p:nvPr>
            <p:ph type="subTitle" idx="1"/>
          </p:nvPr>
        </p:nvSpPr>
        <p:spPr>
          <a:xfrm>
            <a:off x="533400" y="3645024"/>
            <a:ext cx="7854696" cy="1872208"/>
          </a:xfrm>
        </p:spPr>
        <p:txBody>
          <a:bodyPr>
            <a:normAutofit fontScale="92500"/>
          </a:bodyPr>
          <a:lstStyle/>
          <a:p>
            <a:endParaRPr lang="tr-TR" b="1" i="1" dirty="0" smtClean="0"/>
          </a:p>
          <a:p>
            <a:endParaRPr lang="tr-TR" b="1" i="1" dirty="0"/>
          </a:p>
          <a:p>
            <a:r>
              <a:rPr lang="tr-TR" b="1" i="1" dirty="0" smtClean="0"/>
              <a:t>Sevgili </a:t>
            </a:r>
            <a:r>
              <a:rPr lang="tr-TR" b="1" i="1" dirty="0"/>
              <a:t>Adaylar;</a:t>
            </a:r>
            <a:endParaRPr lang="tr-TR" i="1" dirty="0"/>
          </a:p>
          <a:p>
            <a:r>
              <a:rPr lang="tr-TR" b="1" i="1" dirty="0"/>
              <a:t>Aydın Adnan Menderes Üniversitesine </a:t>
            </a:r>
            <a:r>
              <a:rPr lang="tr-TR" b="1" i="1" dirty="0" err="1"/>
              <a:t>Hoşgeldiniz</a:t>
            </a:r>
            <a:r>
              <a:rPr lang="tr-TR" b="1" i="1" dirty="0"/>
              <a:t>.</a:t>
            </a:r>
            <a:endParaRPr lang="tr-TR" i="1" dirty="0"/>
          </a:p>
          <a:p>
            <a:endParaRPr lang="tr-TR" dirty="0"/>
          </a:p>
        </p:txBody>
      </p:sp>
    </p:spTree>
    <p:extLst>
      <p:ext uri="{BB962C8B-B14F-4D97-AF65-F5344CB8AC3E}">
        <p14:creationId xmlns:p14="http://schemas.microsoft.com/office/powerpoint/2010/main" val="22486680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ctr"/>
            <a:r>
              <a:rPr lang="tr-TR" sz="5400" b="1" dirty="0" smtClean="0">
                <a:solidFill>
                  <a:srgbClr val="FF0000"/>
                </a:solidFill>
              </a:rPr>
              <a:t/>
            </a:r>
            <a:br>
              <a:rPr lang="tr-TR" sz="5400" b="1" dirty="0" smtClean="0">
                <a:solidFill>
                  <a:srgbClr val="FF0000"/>
                </a:solidFill>
              </a:rPr>
            </a:br>
            <a:r>
              <a:rPr lang="tr-TR" sz="4400" b="1" dirty="0" smtClean="0">
                <a:solidFill>
                  <a:srgbClr val="FF0000"/>
                </a:solidFill>
              </a:rPr>
              <a:t>SAĞLIK </a:t>
            </a:r>
            <a:r>
              <a:rPr lang="tr-TR" sz="4400" b="1" dirty="0">
                <a:solidFill>
                  <a:srgbClr val="FF0000"/>
                </a:solidFill>
              </a:rPr>
              <a:t>RAPORU İLE İLGİLİ AÇIKLAMA!</a:t>
            </a:r>
            <a:endParaRPr lang="tr-TR" sz="4400" dirty="0"/>
          </a:p>
        </p:txBody>
      </p:sp>
      <p:sp>
        <p:nvSpPr>
          <p:cNvPr id="3" name="İçerik Yer Tutucusu 2"/>
          <p:cNvSpPr>
            <a:spLocks noGrp="1"/>
          </p:cNvSpPr>
          <p:nvPr>
            <p:ph idx="1"/>
          </p:nvPr>
        </p:nvSpPr>
        <p:spPr/>
        <p:txBody>
          <a:bodyPr>
            <a:normAutofit fontScale="92500"/>
          </a:bodyPr>
          <a:lstStyle/>
          <a:p>
            <a:pPr algn="just">
              <a:buFont typeface="Wingdings" panose="05000000000000000000" pitchFamily="2" charset="2"/>
              <a:buChar char="v"/>
            </a:pPr>
            <a:r>
              <a:rPr lang="tr-TR" dirty="0" smtClean="0"/>
              <a:t> </a:t>
            </a:r>
            <a:r>
              <a:rPr lang="tr-TR" sz="2800" dirty="0" smtClean="0"/>
              <a:t>2021-2022</a:t>
            </a:r>
            <a:r>
              <a:rPr lang="tr-TR" dirty="0" smtClean="0"/>
              <a:t> Eğitim-Öğretim yılında üniversitemiz birimlerine kayıt hakkı kazanan adaylar </a:t>
            </a:r>
            <a:r>
              <a:rPr lang="tr-TR" b="1" u="sng" dirty="0" smtClean="0">
                <a:solidFill>
                  <a:srgbClr val="FF6600"/>
                </a:solidFill>
              </a:rPr>
              <a:t>E-devlet üzerinden kayıt yapabilecektir.</a:t>
            </a:r>
            <a:endParaRPr lang="tr-TR" dirty="0" smtClean="0">
              <a:solidFill>
                <a:srgbClr val="FF6600"/>
              </a:solidFill>
            </a:endParaRPr>
          </a:p>
          <a:p>
            <a:pPr algn="just">
              <a:buFont typeface="Wingdings" panose="05000000000000000000" pitchFamily="2" charset="2"/>
              <a:buChar char="v"/>
            </a:pPr>
            <a:r>
              <a:rPr lang="tr-TR" dirty="0" smtClean="0"/>
              <a:t>Ancak; programın koşulları arasında yer almamasına rağmen meslekle ilgili kanun veya yönetmeliklerde dikkate alınarak tam teşekküllü sağlık raporu istenebilir.</a:t>
            </a:r>
          </a:p>
          <a:p>
            <a:pPr algn="just">
              <a:buFont typeface="Wingdings" panose="05000000000000000000" pitchFamily="2" charset="2"/>
              <a:buChar char="v"/>
            </a:pPr>
            <a:r>
              <a:rPr lang="tr-TR" dirty="0" smtClean="0"/>
              <a:t> Sağlık raporu isteyen birimler ve sağlık raporu nitelikleri, Üniversitemiz web sayfasında;</a:t>
            </a:r>
          </a:p>
          <a:p>
            <a:pPr marL="0" indent="0" algn="just">
              <a:buNone/>
            </a:pPr>
            <a:r>
              <a:rPr lang="tr-TR" dirty="0" smtClean="0">
                <a:solidFill>
                  <a:srgbClr val="FF6600"/>
                </a:solidFill>
              </a:rPr>
              <a:t>Öğrenci&gt;Aday Öğrenci&gt;Akademik Birimler&gt;Fakülte/Meslek Yüksekokulu&gt; </a:t>
            </a:r>
            <a:r>
              <a:rPr lang="tr-TR" dirty="0" smtClean="0"/>
              <a:t>alanında ilgili birimin  </a:t>
            </a:r>
            <a:r>
              <a:rPr lang="tr-TR" b="1" dirty="0" smtClean="0">
                <a:solidFill>
                  <a:srgbClr val="FF6600"/>
                </a:solidFill>
              </a:rPr>
              <a:t>Aday Öğrenci </a:t>
            </a:r>
            <a:r>
              <a:rPr lang="tr-TR" dirty="0" smtClean="0"/>
              <a:t>sayfasında yer almaktadır. </a:t>
            </a:r>
            <a:endParaRPr lang="tr-TR" dirty="0"/>
          </a:p>
        </p:txBody>
      </p:sp>
    </p:spTree>
    <p:extLst>
      <p:ext uri="{BB962C8B-B14F-4D97-AF65-F5344CB8AC3E}">
        <p14:creationId xmlns:p14="http://schemas.microsoft.com/office/powerpoint/2010/main" val="624701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lnSpc>
                <a:spcPct val="115000"/>
              </a:lnSpc>
              <a:spcAft>
                <a:spcPts val="0"/>
              </a:spcAft>
            </a:pPr>
            <a:r>
              <a:rPr lang="tr-TR" sz="4900" b="1" i="1" dirty="0" smtClean="0">
                <a:solidFill>
                  <a:srgbClr val="C66951"/>
                </a:solidFill>
                <a:latin typeface="Cambria"/>
                <a:ea typeface="Times New Roman"/>
                <a:cs typeface="Times New Roman"/>
              </a:rPr>
              <a:t>Geçici Kayıt </a:t>
            </a:r>
            <a:r>
              <a:rPr lang="tr-TR" sz="4900" b="1" i="1" dirty="0">
                <a:solidFill>
                  <a:srgbClr val="C66951"/>
                </a:solidFill>
                <a:latin typeface="Cambria"/>
                <a:ea typeface="Times New Roman"/>
                <a:cs typeface="Times New Roman"/>
              </a:rPr>
              <a:t>İşlemleri</a:t>
            </a:r>
            <a:endParaRPr lang="tr-TR" sz="4900" dirty="0"/>
          </a:p>
        </p:txBody>
      </p:sp>
      <p:sp>
        <p:nvSpPr>
          <p:cNvPr id="3" name="İçerik Yer Tutucusu 2"/>
          <p:cNvSpPr>
            <a:spLocks noGrp="1"/>
          </p:cNvSpPr>
          <p:nvPr>
            <p:ph idx="1"/>
          </p:nvPr>
        </p:nvSpPr>
        <p:spPr/>
        <p:txBody>
          <a:bodyPr>
            <a:normAutofit fontScale="62500" lnSpcReduction="20000"/>
          </a:bodyPr>
          <a:lstStyle/>
          <a:p>
            <a:pPr marL="342900" lvl="0" indent="-342900" algn="just">
              <a:lnSpc>
                <a:spcPct val="115000"/>
              </a:lnSpc>
              <a:spcAft>
                <a:spcPts val="750"/>
              </a:spcAft>
              <a:buFont typeface="Wingdings"/>
              <a:buChar char=""/>
            </a:pPr>
            <a:endParaRPr lang="tr-TR" sz="2800" b="1" i="1" dirty="0" smtClean="0">
              <a:solidFill>
                <a:srgbClr val="C66951"/>
              </a:solidFill>
              <a:latin typeface="Cambria"/>
              <a:ea typeface="Times New Roman"/>
              <a:cs typeface="Times New Roman"/>
            </a:endParaRPr>
          </a:p>
          <a:p>
            <a:pPr marL="342900" lvl="0" indent="-342900" algn="just">
              <a:lnSpc>
                <a:spcPct val="115000"/>
              </a:lnSpc>
              <a:spcAft>
                <a:spcPts val="750"/>
              </a:spcAft>
              <a:buFont typeface="Wingdings"/>
              <a:buChar char=""/>
            </a:pPr>
            <a:r>
              <a:rPr lang="tr-TR" sz="2800" b="1" i="1" dirty="0" smtClean="0">
                <a:solidFill>
                  <a:srgbClr val="C66951"/>
                </a:solidFill>
                <a:latin typeface="Cambria"/>
                <a:ea typeface="Times New Roman"/>
                <a:cs typeface="Times New Roman"/>
              </a:rPr>
              <a:t>Üniversitemiz </a:t>
            </a:r>
            <a:r>
              <a:rPr lang="tr-TR" sz="2800" b="1" i="1" dirty="0">
                <a:solidFill>
                  <a:srgbClr val="C66951"/>
                </a:solidFill>
                <a:latin typeface="Cambria"/>
                <a:ea typeface="Times New Roman"/>
                <a:cs typeface="Times New Roman"/>
              </a:rPr>
              <a:t>bünyesinde bir Yükseköğretim Programına kayıt hakkı kazanan ancak </a:t>
            </a:r>
            <a:r>
              <a:rPr lang="tr-TR" sz="2800" b="1" i="1" u="sng" dirty="0">
                <a:latin typeface="Cambria"/>
                <a:ea typeface="Times New Roman"/>
                <a:cs typeface="Times New Roman"/>
              </a:rPr>
              <a:t>ortaöğretim</a:t>
            </a:r>
            <a:r>
              <a:rPr lang="tr-TR" sz="2800" b="1" i="1" dirty="0">
                <a:solidFill>
                  <a:srgbClr val="C66951"/>
                </a:solidFill>
                <a:latin typeface="Cambria"/>
                <a:ea typeface="Times New Roman"/>
                <a:cs typeface="Times New Roman"/>
              </a:rPr>
              <a:t> </a:t>
            </a:r>
            <a:r>
              <a:rPr lang="tr-TR" sz="2800" b="1" i="1" dirty="0" smtClean="0">
                <a:solidFill>
                  <a:srgbClr val="C66951"/>
                </a:solidFill>
                <a:latin typeface="Cambria"/>
                <a:ea typeface="Times New Roman"/>
                <a:cs typeface="Times New Roman"/>
              </a:rPr>
              <a:t>kurumlarında </a:t>
            </a:r>
            <a:r>
              <a:rPr lang="tr-TR" sz="2800" b="1" i="1" dirty="0">
                <a:solidFill>
                  <a:srgbClr val="C66951"/>
                </a:solidFill>
                <a:latin typeface="Cambria"/>
                <a:ea typeface="Times New Roman"/>
                <a:cs typeface="Times New Roman"/>
              </a:rPr>
              <a:t>mezun </a:t>
            </a:r>
            <a:r>
              <a:rPr lang="tr-TR" sz="2800" b="1" i="1" dirty="0" smtClean="0">
                <a:solidFill>
                  <a:srgbClr val="C66951"/>
                </a:solidFill>
                <a:latin typeface="Cambria"/>
                <a:ea typeface="Times New Roman"/>
                <a:cs typeface="Times New Roman"/>
              </a:rPr>
              <a:t>aşamasında olup </a:t>
            </a:r>
            <a:r>
              <a:rPr lang="tr-TR" sz="2800" b="1" i="1" dirty="0">
                <a:solidFill>
                  <a:srgbClr val="C66951"/>
                </a:solidFill>
                <a:latin typeface="Cambria"/>
                <a:ea typeface="Times New Roman"/>
                <a:cs typeface="Times New Roman"/>
              </a:rPr>
              <a:t>staj, bütünleme veya tek ders sınavına girecek adaylar </a:t>
            </a:r>
            <a:r>
              <a:rPr lang="tr-TR" sz="2800" b="1" i="1" dirty="0" smtClean="0">
                <a:latin typeface="Cambria"/>
                <a:ea typeface="Times New Roman"/>
                <a:cs typeface="Times New Roman"/>
              </a:rPr>
              <a:t>26 Ekim-01 Kasım 2021 </a:t>
            </a:r>
            <a:r>
              <a:rPr lang="tr-TR" sz="2800" b="1" i="1" dirty="0">
                <a:solidFill>
                  <a:srgbClr val="C66951"/>
                </a:solidFill>
                <a:latin typeface="Cambria"/>
                <a:ea typeface="Times New Roman"/>
                <a:cs typeface="Times New Roman"/>
              </a:rPr>
              <a:t>tarihleri arasında ilgili Fakülte Dekanlıkları/Meslek Yüksekokulu Müdürlüklerine şahsen veya noter vekaleti verilmiş vekilleri aracılığı ile </a:t>
            </a:r>
            <a:r>
              <a:rPr lang="tr-TR" sz="2900" b="1" i="1" dirty="0">
                <a:solidFill>
                  <a:srgbClr val="C66951"/>
                </a:solidFill>
                <a:latin typeface="Cambria"/>
                <a:ea typeface="Times New Roman"/>
                <a:cs typeface="Times New Roman"/>
              </a:rPr>
              <a:t>yüz yüze</a:t>
            </a:r>
            <a:r>
              <a:rPr lang="tr-TR" sz="2800" b="1" i="1" dirty="0">
                <a:latin typeface="Cambria"/>
                <a:ea typeface="Times New Roman"/>
                <a:cs typeface="Times New Roman"/>
              </a:rPr>
              <a:t> Geçici Kayıt</a:t>
            </a:r>
            <a:r>
              <a:rPr lang="tr-TR" sz="2800" b="1" i="1" dirty="0">
                <a:solidFill>
                  <a:srgbClr val="C66951"/>
                </a:solidFill>
                <a:latin typeface="Cambria"/>
                <a:ea typeface="Times New Roman"/>
                <a:cs typeface="Times New Roman"/>
              </a:rPr>
              <a:t> yaptıracaklardır. </a:t>
            </a:r>
            <a:endParaRPr lang="tr-TR" sz="2000" dirty="0">
              <a:latin typeface="Calibri"/>
              <a:ea typeface="Calibri"/>
              <a:cs typeface="Times New Roman"/>
            </a:endParaRPr>
          </a:p>
          <a:p>
            <a:pPr marL="134620" indent="0" algn="just">
              <a:lnSpc>
                <a:spcPct val="115000"/>
              </a:lnSpc>
              <a:spcAft>
                <a:spcPts val="750"/>
              </a:spcAft>
              <a:buNone/>
            </a:pPr>
            <a:endParaRPr lang="tr-TR" sz="2000" dirty="0">
              <a:latin typeface="Calibri"/>
              <a:ea typeface="Calibri"/>
              <a:cs typeface="Times New Roman"/>
            </a:endParaRPr>
          </a:p>
          <a:p>
            <a:pPr marL="342900" lvl="0" indent="-342900" algn="just">
              <a:lnSpc>
                <a:spcPct val="115000"/>
              </a:lnSpc>
              <a:spcAft>
                <a:spcPts val="750"/>
              </a:spcAft>
              <a:buFont typeface="Wingdings"/>
              <a:buChar char=""/>
            </a:pPr>
            <a:r>
              <a:rPr lang="tr-TR" sz="2800" b="1" i="1" dirty="0">
                <a:solidFill>
                  <a:srgbClr val="C66951"/>
                </a:solidFill>
                <a:latin typeface="Cambria"/>
                <a:ea typeface="Times New Roman"/>
                <a:cs typeface="Times New Roman"/>
              </a:rPr>
              <a:t>Üniversitemiz bünyesinde bir Yükseköğretim Programına kayıt hakkı kazanan ancak </a:t>
            </a:r>
            <a:r>
              <a:rPr lang="tr-TR" sz="2800" b="1" i="1" u="sng" dirty="0" err="1">
                <a:latin typeface="Cambria"/>
                <a:ea typeface="Times New Roman"/>
                <a:cs typeface="Times New Roman"/>
              </a:rPr>
              <a:t>önlisans</a:t>
            </a:r>
            <a:r>
              <a:rPr lang="tr-TR" sz="2800" b="1" i="1" u="sng" dirty="0">
                <a:latin typeface="Cambria"/>
                <a:ea typeface="Times New Roman"/>
                <a:cs typeface="Times New Roman"/>
              </a:rPr>
              <a:t> veya lisans programlarında</a:t>
            </a:r>
            <a:r>
              <a:rPr lang="tr-TR" sz="2800" b="1" i="1" dirty="0">
                <a:latin typeface="Cambria"/>
                <a:ea typeface="Times New Roman"/>
                <a:cs typeface="Times New Roman"/>
              </a:rPr>
              <a:t> </a:t>
            </a:r>
            <a:r>
              <a:rPr lang="tr-TR" sz="2800" b="1" i="1" dirty="0">
                <a:solidFill>
                  <a:srgbClr val="C66951"/>
                </a:solidFill>
                <a:latin typeface="Cambria"/>
                <a:ea typeface="Times New Roman"/>
                <a:cs typeface="Times New Roman"/>
              </a:rPr>
              <a:t>mezun aşamasında olup staj, bütünleme veya tek ders sınavına girecek adaylar </a:t>
            </a:r>
            <a:r>
              <a:rPr lang="tr-TR" sz="2800" b="1" i="1" dirty="0" smtClean="0">
                <a:latin typeface="Cambria"/>
                <a:ea typeface="Times New Roman"/>
                <a:cs typeface="Times New Roman"/>
              </a:rPr>
              <a:t>26 Ekim- 01 Kasım 2021</a:t>
            </a:r>
            <a:r>
              <a:rPr lang="tr-TR" sz="2800" b="1" i="1" dirty="0" smtClean="0">
                <a:solidFill>
                  <a:srgbClr val="C66951"/>
                </a:solidFill>
                <a:latin typeface="Cambria"/>
                <a:ea typeface="Times New Roman"/>
                <a:cs typeface="Times New Roman"/>
              </a:rPr>
              <a:t> </a:t>
            </a:r>
            <a:r>
              <a:rPr lang="tr-TR" sz="2800" b="1" i="1" dirty="0">
                <a:solidFill>
                  <a:srgbClr val="C66951"/>
                </a:solidFill>
                <a:latin typeface="Cambria"/>
                <a:ea typeface="Times New Roman"/>
                <a:cs typeface="Times New Roman"/>
              </a:rPr>
              <a:t>tarihleri arasında ilgili Fakülte Dekanlıkları/Meslek Yüksekokulu Müdürlüklerine şahsen veya noter vekaleti verilmiş vekilleri aracılığı ile </a:t>
            </a:r>
            <a:r>
              <a:rPr lang="tr-TR" sz="2900" b="1" i="1" dirty="0">
                <a:solidFill>
                  <a:srgbClr val="C66951"/>
                </a:solidFill>
                <a:latin typeface="Cambria"/>
                <a:ea typeface="Times New Roman"/>
                <a:cs typeface="Times New Roman"/>
              </a:rPr>
              <a:t>yüz yüze</a:t>
            </a:r>
            <a:r>
              <a:rPr lang="tr-TR" sz="2800" b="1" i="1" dirty="0">
                <a:latin typeface="Cambria"/>
                <a:ea typeface="Times New Roman"/>
                <a:cs typeface="Times New Roman"/>
              </a:rPr>
              <a:t> Geçici Kayıt</a:t>
            </a:r>
            <a:r>
              <a:rPr lang="tr-TR" sz="2800" b="1" i="1" dirty="0">
                <a:solidFill>
                  <a:srgbClr val="C66951"/>
                </a:solidFill>
                <a:latin typeface="Cambria"/>
                <a:ea typeface="Times New Roman"/>
                <a:cs typeface="Times New Roman"/>
              </a:rPr>
              <a:t> yaptıracaklardır. </a:t>
            </a:r>
            <a:endParaRPr lang="tr-TR" sz="2000" dirty="0">
              <a:latin typeface="Calibri"/>
              <a:ea typeface="Calibri"/>
              <a:cs typeface="Times New Roman"/>
            </a:endParaRPr>
          </a:p>
          <a:p>
            <a:endParaRPr lang="tr-TR" dirty="0"/>
          </a:p>
        </p:txBody>
      </p:sp>
    </p:spTree>
    <p:extLst>
      <p:ext uri="{BB962C8B-B14F-4D97-AF65-F5344CB8AC3E}">
        <p14:creationId xmlns:p14="http://schemas.microsoft.com/office/powerpoint/2010/main" val="17192532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4900" b="1" i="1" dirty="0">
                <a:solidFill>
                  <a:srgbClr val="C66951"/>
                </a:solidFill>
                <a:latin typeface="Cambria"/>
                <a:ea typeface="Times New Roman"/>
                <a:cs typeface="Times New Roman"/>
              </a:rPr>
              <a:t>Geçici Kayıt İşlemleri</a:t>
            </a:r>
            <a:endParaRPr lang="tr-TR" dirty="0"/>
          </a:p>
        </p:txBody>
      </p:sp>
      <p:sp>
        <p:nvSpPr>
          <p:cNvPr id="3" name="İçerik Yer Tutucusu 2"/>
          <p:cNvSpPr>
            <a:spLocks noGrp="1"/>
          </p:cNvSpPr>
          <p:nvPr>
            <p:ph idx="1"/>
          </p:nvPr>
        </p:nvSpPr>
        <p:spPr/>
        <p:txBody>
          <a:bodyPr>
            <a:normAutofit fontScale="85000" lnSpcReduction="20000"/>
          </a:bodyPr>
          <a:lstStyle/>
          <a:p>
            <a:pPr marL="342900" lvl="0" indent="-342900" algn="just">
              <a:lnSpc>
                <a:spcPct val="115000"/>
              </a:lnSpc>
              <a:spcAft>
                <a:spcPts val="750"/>
              </a:spcAft>
              <a:buFont typeface="Wingdings"/>
              <a:buChar char=""/>
            </a:pPr>
            <a:r>
              <a:rPr lang="tr-TR" sz="2800" b="1" i="1" dirty="0">
                <a:solidFill>
                  <a:srgbClr val="C66951"/>
                </a:solidFill>
                <a:latin typeface="Cambria"/>
                <a:ea typeface="Times New Roman"/>
                <a:cs typeface="Times New Roman"/>
              </a:rPr>
              <a:t>Bu adayların mezun olduklarına ilişkin belgelerini </a:t>
            </a:r>
            <a:r>
              <a:rPr lang="tr-TR" sz="2800" b="1" i="1" dirty="0">
                <a:latin typeface="Cambria"/>
                <a:ea typeface="Times New Roman"/>
                <a:cs typeface="Times New Roman"/>
              </a:rPr>
              <a:t>31 Aralık </a:t>
            </a:r>
            <a:r>
              <a:rPr lang="tr-TR" sz="2800" b="1" i="1" dirty="0" smtClean="0">
                <a:latin typeface="Cambria"/>
                <a:ea typeface="Times New Roman"/>
                <a:cs typeface="Times New Roman"/>
              </a:rPr>
              <a:t>2021 </a:t>
            </a:r>
            <a:r>
              <a:rPr lang="tr-TR" sz="2800" b="1" i="1" dirty="0">
                <a:solidFill>
                  <a:srgbClr val="C66951"/>
                </a:solidFill>
                <a:latin typeface="Cambria"/>
                <a:ea typeface="Times New Roman"/>
                <a:cs typeface="Times New Roman"/>
              </a:rPr>
              <a:t>tarihi mesai bitimine kadar getirmeleri halinde asıl kayıtları yapılacaktır</a:t>
            </a:r>
            <a:r>
              <a:rPr lang="tr-TR" sz="2800" b="1" i="1" dirty="0" smtClean="0">
                <a:solidFill>
                  <a:srgbClr val="C66951"/>
                </a:solidFill>
                <a:latin typeface="Cambria"/>
                <a:ea typeface="Times New Roman"/>
                <a:cs typeface="Times New Roman"/>
              </a:rPr>
              <a:t>.</a:t>
            </a:r>
          </a:p>
          <a:p>
            <a:pPr marL="342900" lvl="0" indent="-342900" algn="just">
              <a:lnSpc>
                <a:spcPct val="115000"/>
              </a:lnSpc>
              <a:spcAft>
                <a:spcPts val="750"/>
              </a:spcAft>
              <a:buClr>
                <a:srgbClr val="0BD0D9"/>
              </a:buClr>
              <a:buFont typeface="Wingdings"/>
              <a:buChar char=""/>
            </a:pPr>
            <a:r>
              <a:rPr lang="tr-TR" sz="2800" b="1" i="1" dirty="0" smtClean="0">
                <a:solidFill>
                  <a:srgbClr val="C66951"/>
                </a:solidFill>
                <a:latin typeface="Cambria"/>
                <a:ea typeface="Times New Roman"/>
                <a:cs typeface="Times New Roman"/>
              </a:rPr>
              <a:t> </a:t>
            </a:r>
            <a:r>
              <a:rPr lang="tr-TR" b="1" i="1" dirty="0">
                <a:solidFill>
                  <a:srgbClr val="C66951"/>
                </a:solidFill>
                <a:latin typeface="Cambria"/>
                <a:ea typeface="Calibri"/>
                <a:cs typeface="Times New Roman"/>
              </a:rPr>
              <a:t>Geçici Kayıt yaptıran adaylar, asıl </a:t>
            </a:r>
            <a:r>
              <a:rPr lang="tr-TR" b="1" i="1" dirty="0" smtClean="0">
                <a:solidFill>
                  <a:srgbClr val="C66951"/>
                </a:solidFill>
                <a:latin typeface="Cambria"/>
                <a:ea typeface="Calibri"/>
                <a:cs typeface="Times New Roman"/>
              </a:rPr>
              <a:t>kayıtlarını </a:t>
            </a:r>
            <a:r>
              <a:rPr lang="tr-TR" b="1" i="1" dirty="0">
                <a:solidFill>
                  <a:srgbClr val="C66951"/>
                </a:solidFill>
                <a:latin typeface="Cambria"/>
                <a:ea typeface="Calibri"/>
                <a:cs typeface="Times New Roman"/>
              </a:rPr>
              <a:t>yaptırana kadar öğrencilik haklarından yararlanamaz</a:t>
            </a:r>
            <a:r>
              <a:rPr lang="tr-TR" b="1" i="1" dirty="0" smtClean="0">
                <a:solidFill>
                  <a:srgbClr val="C66951"/>
                </a:solidFill>
                <a:latin typeface="Cambria"/>
                <a:ea typeface="Calibri"/>
                <a:cs typeface="Times New Roman"/>
              </a:rPr>
              <a:t>.</a:t>
            </a:r>
            <a:endParaRPr lang="tr-TR" sz="2000" dirty="0">
              <a:latin typeface="Calibri"/>
              <a:ea typeface="Calibri"/>
              <a:cs typeface="Times New Roman"/>
            </a:endParaRPr>
          </a:p>
          <a:p>
            <a:pPr marL="342900" lvl="0" indent="-342900" algn="just">
              <a:lnSpc>
                <a:spcPct val="115000"/>
              </a:lnSpc>
              <a:spcAft>
                <a:spcPts val="750"/>
              </a:spcAft>
              <a:buFont typeface="Wingdings"/>
              <a:buChar char=""/>
            </a:pPr>
            <a:r>
              <a:rPr lang="tr-TR" sz="2800" b="1" i="1" dirty="0" smtClean="0">
                <a:solidFill>
                  <a:srgbClr val="C66951"/>
                </a:solidFill>
                <a:latin typeface="Cambria"/>
                <a:ea typeface="Times New Roman"/>
                <a:cs typeface="Times New Roman"/>
              </a:rPr>
              <a:t>31 Aralık 2021 tarihine </a:t>
            </a:r>
            <a:r>
              <a:rPr lang="tr-TR" sz="2800" b="1" i="1" dirty="0">
                <a:solidFill>
                  <a:srgbClr val="C66951"/>
                </a:solidFill>
                <a:latin typeface="Cambria"/>
                <a:ea typeface="Times New Roman"/>
                <a:cs typeface="Times New Roman"/>
              </a:rPr>
              <a:t>kadar mezun olduklarını belgeleyemeyenlerin </a:t>
            </a:r>
            <a:r>
              <a:rPr lang="tr-TR" sz="2800" b="1" i="1" dirty="0">
                <a:latin typeface="Cambria"/>
                <a:ea typeface="Times New Roman"/>
                <a:cs typeface="Times New Roman"/>
              </a:rPr>
              <a:t>geçici kayıtları </a:t>
            </a:r>
            <a:r>
              <a:rPr lang="tr-TR" sz="2800" b="1" i="1" dirty="0">
                <a:solidFill>
                  <a:srgbClr val="C66951"/>
                </a:solidFill>
                <a:latin typeface="Cambria"/>
                <a:ea typeface="Times New Roman"/>
                <a:cs typeface="Times New Roman"/>
              </a:rPr>
              <a:t>silinecektir</a:t>
            </a:r>
            <a:r>
              <a:rPr lang="tr-TR" sz="2800" b="1" i="1" dirty="0" smtClean="0">
                <a:solidFill>
                  <a:srgbClr val="C66951"/>
                </a:solidFill>
                <a:latin typeface="Cambria"/>
                <a:ea typeface="Times New Roman"/>
                <a:cs typeface="Times New Roman"/>
              </a:rPr>
              <a:t>.</a:t>
            </a:r>
            <a:endParaRPr lang="tr-TR" sz="2000" dirty="0">
              <a:latin typeface="Calibri"/>
              <a:ea typeface="Calibri"/>
              <a:cs typeface="Times New Roman"/>
            </a:endParaRPr>
          </a:p>
          <a:p>
            <a:pPr marL="342900" lvl="0" indent="-342900" algn="just">
              <a:lnSpc>
                <a:spcPct val="115000"/>
              </a:lnSpc>
              <a:spcAft>
                <a:spcPts val="750"/>
              </a:spcAft>
              <a:buFont typeface="Wingdings"/>
              <a:buChar char=""/>
            </a:pPr>
            <a:r>
              <a:rPr lang="tr-TR" sz="2800" b="1" i="1" dirty="0">
                <a:solidFill>
                  <a:srgbClr val="C66951"/>
                </a:solidFill>
                <a:latin typeface="Cambria"/>
                <a:ea typeface="Times New Roman"/>
                <a:cs typeface="Times New Roman"/>
              </a:rPr>
              <a:t>Geçici kayıt yaptıran adaylar, derslere devamsızlık sınırı aşılmadan asıl kayıtları yapıldığı takdirde ders kaydı yapabileceklerdir</a:t>
            </a:r>
            <a:r>
              <a:rPr lang="tr-TR" sz="2800" b="1" i="1" dirty="0" smtClean="0">
                <a:solidFill>
                  <a:srgbClr val="C66951"/>
                </a:solidFill>
                <a:latin typeface="Cambria"/>
                <a:ea typeface="Times New Roman"/>
                <a:cs typeface="Times New Roman"/>
              </a:rPr>
              <a:t>.</a:t>
            </a:r>
          </a:p>
          <a:p>
            <a:endParaRPr lang="tr-TR" dirty="0"/>
          </a:p>
        </p:txBody>
      </p:sp>
    </p:spTree>
    <p:extLst>
      <p:ext uri="{BB962C8B-B14F-4D97-AF65-F5344CB8AC3E}">
        <p14:creationId xmlns:p14="http://schemas.microsoft.com/office/powerpoint/2010/main" val="38564424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solidFill>
                  <a:srgbClr val="FF0000"/>
                </a:solidFill>
              </a:rPr>
              <a:t>ÖNEMLİ NOTLAR!</a:t>
            </a:r>
            <a:endParaRPr lang="tr-TR" dirty="0"/>
          </a:p>
        </p:txBody>
      </p:sp>
      <p:sp>
        <p:nvSpPr>
          <p:cNvPr id="3" name="İçerik Yer Tutucusu 2"/>
          <p:cNvSpPr>
            <a:spLocks noGrp="1"/>
          </p:cNvSpPr>
          <p:nvPr>
            <p:ph idx="1"/>
          </p:nvPr>
        </p:nvSpPr>
        <p:spPr/>
        <p:txBody>
          <a:bodyPr>
            <a:normAutofit fontScale="70000" lnSpcReduction="20000"/>
          </a:bodyPr>
          <a:lstStyle/>
          <a:p>
            <a:pPr marL="342900" lvl="0" indent="-342900" algn="just">
              <a:lnSpc>
                <a:spcPct val="115000"/>
              </a:lnSpc>
              <a:spcAft>
                <a:spcPts val="750"/>
              </a:spcAft>
              <a:buFont typeface="Wingdings"/>
              <a:buChar char=""/>
            </a:pPr>
            <a:r>
              <a:rPr lang="tr-TR" sz="2800" b="1" i="1" dirty="0">
                <a:solidFill>
                  <a:srgbClr val="C66951"/>
                </a:solidFill>
                <a:latin typeface="Cambria"/>
                <a:ea typeface="Times New Roman"/>
                <a:cs typeface="Times New Roman"/>
              </a:rPr>
              <a:t>Adayların kayıt için bizzat veya noter vekaleti verilmiş vekilleri aracılığı ile başvurmaları (elektronik kayıt hariç) gerekmektedir. Posta ile kayıt yapılmaz.</a:t>
            </a:r>
            <a:endParaRPr lang="tr-TR" sz="2000" dirty="0">
              <a:latin typeface="Calibri"/>
              <a:ea typeface="Calibri"/>
              <a:cs typeface="Times New Roman"/>
            </a:endParaRPr>
          </a:p>
          <a:p>
            <a:pPr marL="342900" lvl="0" indent="-342900" algn="just">
              <a:lnSpc>
                <a:spcPct val="115000"/>
              </a:lnSpc>
              <a:spcAft>
                <a:spcPts val="750"/>
              </a:spcAft>
              <a:buFont typeface="Wingdings"/>
              <a:buChar char=""/>
            </a:pPr>
            <a:r>
              <a:rPr lang="tr-TR" sz="2800" b="1" i="1" dirty="0">
                <a:solidFill>
                  <a:srgbClr val="C66951"/>
                </a:solidFill>
                <a:latin typeface="Cambria"/>
                <a:ea typeface="Times New Roman"/>
                <a:cs typeface="Times New Roman"/>
              </a:rPr>
              <a:t>Kayıt için istenen belgelerin onaysız sureti veya fotokopisi kabul edilmez.</a:t>
            </a:r>
            <a:endParaRPr lang="tr-TR" sz="2000" dirty="0">
              <a:latin typeface="Calibri"/>
              <a:ea typeface="Calibri"/>
              <a:cs typeface="Times New Roman"/>
            </a:endParaRPr>
          </a:p>
          <a:p>
            <a:pPr marL="342900" lvl="0" indent="-342900" algn="just">
              <a:lnSpc>
                <a:spcPct val="115000"/>
              </a:lnSpc>
              <a:spcAft>
                <a:spcPts val="750"/>
              </a:spcAft>
              <a:buFont typeface="Wingdings"/>
              <a:buChar char=""/>
            </a:pPr>
            <a:r>
              <a:rPr lang="tr-TR" sz="2800" b="1" i="1" dirty="0">
                <a:solidFill>
                  <a:srgbClr val="C66951"/>
                </a:solidFill>
                <a:latin typeface="Cambria"/>
                <a:ea typeface="Times New Roman"/>
                <a:cs typeface="Times New Roman"/>
              </a:rPr>
              <a:t>Belgeler eksik ise kayıt yapılmaz. </a:t>
            </a:r>
            <a:endParaRPr lang="tr-TR" sz="2000" dirty="0">
              <a:latin typeface="Calibri"/>
              <a:ea typeface="Calibri"/>
              <a:cs typeface="Times New Roman"/>
            </a:endParaRPr>
          </a:p>
          <a:p>
            <a:pPr marL="342900" lvl="0" indent="-342900" algn="just">
              <a:lnSpc>
                <a:spcPct val="115000"/>
              </a:lnSpc>
              <a:spcAft>
                <a:spcPts val="750"/>
              </a:spcAft>
              <a:buFont typeface="Wingdings"/>
              <a:buChar char=""/>
            </a:pPr>
            <a:r>
              <a:rPr lang="tr-TR" sz="2800" b="1" i="1" dirty="0">
                <a:solidFill>
                  <a:srgbClr val="C66951"/>
                </a:solidFill>
                <a:latin typeface="Cambria"/>
                <a:ea typeface="Times New Roman"/>
                <a:cs typeface="Times New Roman"/>
              </a:rPr>
              <a:t>Belirtilen tarihler arasında kaydını yaptırmayan aday herhangi bir hak iddia edemez.</a:t>
            </a:r>
            <a:endParaRPr lang="tr-TR" sz="2000" dirty="0">
              <a:latin typeface="Calibri"/>
              <a:ea typeface="Calibri"/>
              <a:cs typeface="Times New Roman"/>
            </a:endParaRPr>
          </a:p>
          <a:p>
            <a:pPr marL="342900" lvl="0" indent="-342900" algn="just">
              <a:lnSpc>
                <a:spcPct val="115000"/>
              </a:lnSpc>
              <a:spcAft>
                <a:spcPts val="750"/>
              </a:spcAft>
              <a:buFont typeface="Wingdings"/>
              <a:buChar char=""/>
            </a:pPr>
            <a:r>
              <a:rPr lang="tr-TR" sz="2800" b="1" i="1" dirty="0">
                <a:solidFill>
                  <a:srgbClr val="C66951"/>
                </a:solidFill>
                <a:latin typeface="Cambria"/>
                <a:ea typeface="Times New Roman"/>
                <a:cs typeface="Times New Roman"/>
              </a:rPr>
              <a:t>Yükseköğretim kurumları, kayıt yaptıracak adaylardan sağlık kurulu raporu isteyebilir.</a:t>
            </a:r>
            <a:endParaRPr lang="tr-TR" sz="2000" dirty="0">
              <a:latin typeface="Calibri"/>
              <a:ea typeface="Calibri"/>
              <a:cs typeface="Times New Roman"/>
            </a:endParaRPr>
          </a:p>
          <a:p>
            <a:pPr marL="342900" lvl="0" indent="-342900" algn="just">
              <a:lnSpc>
                <a:spcPct val="115000"/>
              </a:lnSpc>
              <a:spcAft>
                <a:spcPts val="750"/>
              </a:spcAft>
              <a:buFont typeface="Wingdings"/>
              <a:buChar char=""/>
            </a:pPr>
            <a:r>
              <a:rPr lang="tr-TR" sz="2800" b="1" i="1" dirty="0">
                <a:solidFill>
                  <a:srgbClr val="C66951"/>
                </a:solidFill>
                <a:latin typeface="Cambria"/>
                <a:ea typeface="Times New Roman"/>
                <a:cs typeface="Times New Roman"/>
              </a:rPr>
              <a:t>Üniversiteler, gerçeğe aykırı beyanda bulunarak kayıt yaptıran adaylar hakkında gerekli yasal işlemleri yapmaya yetkilidir. </a:t>
            </a:r>
            <a:endParaRPr lang="tr-TR" sz="2000" dirty="0">
              <a:latin typeface="Calibri"/>
              <a:ea typeface="Calibri"/>
              <a:cs typeface="Times New Roman"/>
            </a:endParaRPr>
          </a:p>
        </p:txBody>
      </p:sp>
    </p:spTree>
    <p:extLst>
      <p:ext uri="{BB962C8B-B14F-4D97-AF65-F5344CB8AC3E}">
        <p14:creationId xmlns:p14="http://schemas.microsoft.com/office/powerpoint/2010/main" val="42460670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FF0000"/>
                </a:solidFill>
              </a:rPr>
              <a:t>ÖNEMLİ NOTLAR!</a:t>
            </a:r>
            <a:endParaRPr lang="tr-TR" dirty="0"/>
          </a:p>
        </p:txBody>
      </p:sp>
      <p:sp>
        <p:nvSpPr>
          <p:cNvPr id="3" name="İçerik Yer Tutucusu 2"/>
          <p:cNvSpPr>
            <a:spLocks noGrp="1"/>
          </p:cNvSpPr>
          <p:nvPr>
            <p:ph idx="1"/>
          </p:nvPr>
        </p:nvSpPr>
        <p:spPr/>
        <p:txBody>
          <a:bodyPr>
            <a:normAutofit fontScale="77500" lnSpcReduction="20000"/>
          </a:bodyPr>
          <a:lstStyle/>
          <a:p>
            <a:pPr marL="342900" lvl="0" indent="-342900" algn="just">
              <a:lnSpc>
                <a:spcPct val="115000"/>
              </a:lnSpc>
              <a:spcAft>
                <a:spcPts val="750"/>
              </a:spcAft>
              <a:buFont typeface="Wingdings"/>
              <a:buChar char=""/>
            </a:pPr>
            <a:r>
              <a:rPr lang="tr-TR" sz="2800" b="1" i="1" dirty="0">
                <a:solidFill>
                  <a:srgbClr val="C66951"/>
                </a:solidFill>
                <a:latin typeface="Cambria"/>
                <a:ea typeface="Times New Roman"/>
                <a:cs typeface="Times New Roman"/>
              </a:rPr>
              <a:t>ÖSYS Kılavuzlarında yer alan yükseköğretim programlarında aynı anda örgün iki ön lisans veya iki lisans programına kayıt yaptırılamayacağına ve eğitime devam edilemeyeceğine ilişkin 19/12/2013 tarihli Yükseköğretim Genel Kurul kararı uyarınca, durumları bu açıklamaya uyan adaylar halen kayıtlı oldukları yükseköğretim kurumundan ilişiklerini kesmedikleri takdirde yeni yerleştirildikleri yükseköğretim programına kayıt yaptıramazlar.</a:t>
            </a:r>
            <a:endParaRPr lang="tr-TR" sz="2000" dirty="0">
              <a:latin typeface="Calibri"/>
              <a:ea typeface="Calibri"/>
              <a:cs typeface="Times New Roman"/>
            </a:endParaRPr>
          </a:p>
          <a:p>
            <a:pPr marL="342900" lvl="0" indent="-342900" algn="just">
              <a:lnSpc>
                <a:spcPct val="115000"/>
              </a:lnSpc>
              <a:spcAft>
                <a:spcPts val="750"/>
              </a:spcAft>
              <a:buFont typeface="Wingdings"/>
              <a:buChar char=""/>
            </a:pPr>
            <a:r>
              <a:rPr lang="tr-TR" sz="2800" b="1" i="1" dirty="0">
                <a:solidFill>
                  <a:srgbClr val="C66951"/>
                </a:solidFill>
                <a:latin typeface="Cambria"/>
                <a:ea typeface="Times New Roman"/>
                <a:cs typeface="Times New Roman"/>
              </a:rPr>
              <a:t>Yurt başvurusu için öğrenci belgenizi, yüz yüze kayıtlarda kayıt bitiminde kayıt bürosundan, e-kayıt ile kayıt yapılması halinde e-devlet sitesinden kayıt yaptırdıktan sonraki iş günü temin edebilirsiniz.</a:t>
            </a:r>
            <a:endParaRPr lang="tr-TR" sz="2000" dirty="0">
              <a:latin typeface="Calibri"/>
              <a:ea typeface="Calibri"/>
              <a:cs typeface="Times New Roman"/>
            </a:endParaRPr>
          </a:p>
          <a:p>
            <a:endParaRPr lang="tr-TR" dirty="0"/>
          </a:p>
        </p:txBody>
      </p:sp>
    </p:spTree>
    <p:extLst>
      <p:ext uri="{BB962C8B-B14F-4D97-AF65-F5344CB8AC3E}">
        <p14:creationId xmlns:p14="http://schemas.microsoft.com/office/powerpoint/2010/main" val="34137743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FF0000"/>
                </a:solidFill>
              </a:rPr>
              <a:t>ÖNEMLİ NOTLAR!</a:t>
            </a:r>
            <a:endParaRPr lang="tr-TR" dirty="0"/>
          </a:p>
        </p:txBody>
      </p:sp>
      <p:sp>
        <p:nvSpPr>
          <p:cNvPr id="3" name="İçerik Yer Tutucusu 2"/>
          <p:cNvSpPr>
            <a:spLocks noGrp="1"/>
          </p:cNvSpPr>
          <p:nvPr>
            <p:ph idx="1"/>
          </p:nvPr>
        </p:nvSpPr>
        <p:spPr/>
        <p:txBody>
          <a:bodyPr>
            <a:normAutofit fontScale="70000" lnSpcReduction="20000"/>
          </a:bodyPr>
          <a:lstStyle/>
          <a:p>
            <a:pPr marL="342900" lvl="0" indent="-342900" algn="just">
              <a:lnSpc>
                <a:spcPct val="115000"/>
              </a:lnSpc>
              <a:spcAft>
                <a:spcPts val="750"/>
              </a:spcAft>
              <a:buFont typeface="Wingdings"/>
              <a:buChar char=""/>
            </a:pPr>
            <a:r>
              <a:rPr lang="tr-TR" sz="2800" b="1" i="1" dirty="0">
                <a:solidFill>
                  <a:srgbClr val="C66951"/>
                </a:solidFill>
                <a:latin typeface="Cambria"/>
                <a:ea typeface="Times New Roman"/>
                <a:cs typeface="Times New Roman"/>
              </a:rPr>
              <a:t>İkinci öğretim programı öğrencileri ile ikinci bir yükseköğretim programına kayıt yaptıracak adayların, ders kaydını yapmadan önce katkı payı/öğrenim ücretlerini yatırmış olmaları gerekmektedir.</a:t>
            </a:r>
            <a:endParaRPr lang="tr-TR" sz="2000" dirty="0">
              <a:latin typeface="Calibri"/>
              <a:ea typeface="Calibri"/>
              <a:cs typeface="Times New Roman"/>
            </a:endParaRPr>
          </a:p>
          <a:p>
            <a:pPr marL="342900" lvl="0" indent="-342900" algn="just">
              <a:lnSpc>
                <a:spcPct val="115000"/>
              </a:lnSpc>
              <a:spcAft>
                <a:spcPts val="750"/>
              </a:spcAft>
              <a:buFont typeface="Wingdings"/>
              <a:buChar char=""/>
            </a:pPr>
            <a:r>
              <a:rPr lang="tr-TR" sz="2800" b="1" i="1" dirty="0">
                <a:solidFill>
                  <a:srgbClr val="C66951"/>
                </a:solidFill>
                <a:latin typeface="Cambria"/>
                <a:ea typeface="Times New Roman"/>
                <a:cs typeface="Times New Roman"/>
              </a:rPr>
              <a:t>İkinci öğretim programlarına yerleşen veya ikinci bir yükseköğretim programına kayıt yaptıracak şehit ve gazi yakınları (kendisi, eş ve çocukları) durumlarını gösteren belge ile başvurmaları halinde katkı payı/öğrenim ücreti ödemeyeceklerdir; yapmış oldukları ödeme varsa iade talebinde bulunabileceklerdir.</a:t>
            </a:r>
            <a:endParaRPr lang="tr-TR" sz="2000" dirty="0">
              <a:latin typeface="Calibri"/>
              <a:ea typeface="Calibri"/>
              <a:cs typeface="Times New Roman"/>
            </a:endParaRPr>
          </a:p>
          <a:p>
            <a:pPr marL="342900" lvl="0" indent="-342900" algn="just">
              <a:lnSpc>
                <a:spcPct val="115000"/>
              </a:lnSpc>
              <a:spcAft>
                <a:spcPts val="750"/>
              </a:spcAft>
              <a:buFont typeface="Wingdings"/>
              <a:buChar char=""/>
            </a:pPr>
            <a:r>
              <a:rPr lang="tr-TR" sz="2800" b="1" i="1" dirty="0">
                <a:solidFill>
                  <a:srgbClr val="C66951"/>
                </a:solidFill>
                <a:latin typeface="Cambria"/>
                <a:ea typeface="Times New Roman"/>
                <a:cs typeface="Times New Roman"/>
              </a:rPr>
              <a:t>İkinci öğretim programlarına yerleşen engelli öğrenciler, engel oranını gösteren sağlık raporu ile başvurmaları halinde engel oranı kadar indirimli öğrenim ücreti ödeyeceklerdir; yapmış oldukları ödeme varsa iade talebinde bulunabileceklerdir.</a:t>
            </a:r>
            <a:endParaRPr lang="tr-TR" sz="2000" dirty="0">
              <a:latin typeface="Calibri"/>
              <a:ea typeface="Calibri"/>
              <a:cs typeface="Times New Roman"/>
            </a:endParaRPr>
          </a:p>
          <a:p>
            <a:endParaRPr lang="tr-TR" dirty="0"/>
          </a:p>
        </p:txBody>
      </p:sp>
    </p:spTree>
    <p:extLst>
      <p:ext uri="{BB962C8B-B14F-4D97-AF65-F5344CB8AC3E}">
        <p14:creationId xmlns:p14="http://schemas.microsoft.com/office/powerpoint/2010/main" val="28180113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solidFill>
                  <a:srgbClr val="FF0000"/>
                </a:solidFill>
              </a:rPr>
              <a:t>DERS KAYDI İŞLEMLERİ</a:t>
            </a:r>
            <a:endParaRPr lang="tr-TR" dirty="0"/>
          </a:p>
        </p:txBody>
      </p:sp>
      <p:sp>
        <p:nvSpPr>
          <p:cNvPr id="3" name="İçerik Yer Tutucusu 2"/>
          <p:cNvSpPr>
            <a:spLocks noGrp="1"/>
          </p:cNvSpPr>
          <p:nvPr>
            <p:ph idx="1"/>
          </p:nvPr>
        </p:nvSpPr>
        <p:spPr>
          <a:xfrm>
            <a:off x="467544" y="1916832"/>
            <a:ext cx="8229600" cy="4389120"/>
          </a:xfrm>
        </p:spPr>
        <p:txBody>
          <a:bodyPr>
            <a:normAutofit fontScale="47500" lnSpcReduction="20000"/>
          </a:bodyPr>
          <a:lstStyle/>
          <a:p>
            <a:pPr marL="0" indent="0" algn="just">
              <a:lnSpc>
                <a:spcPct val="115000"/>
              </a:lnSpc>
              <a:spcAft>
                <a:spcPts val="750"/>
              </a:spcAft>
              <a:buNone/>
            </a:pPr>
            <a:r>
              <a:rPr lang="tr-TR" sz="3300" i="1" dirty="0">
                <a:solidFill>
                  <a:srgbClr val="7030A0"/>
                </a:solidFill>
                <a:latin typeface="Cambria"/>
                <a:ea typeface="Times New Roman"/>
                <a:cs typeface="Times New Roman"/>
              </a:rPr>
              <a:t>Üniversitemize e-kayıt yoluyla veya yüz yüze kayıt yaptıran </a:t>
            </a:r>
            <a:r>
              <a:rPr lang="tr-TR" sz="3300" i="1" dirty="0" smtClean="0">
                <a:solidFill>
                  <a:srgbClr val="7030A0"/>
                </a:solidFill>
                <a:latin typeface="Cambria"/>
                <a:ea typeface="Times New Roman"/>
                <a:cs typeface="Times New Roman"/>
              </a:rPr>
              <a:t>öğrencilerin </a:t>
            </a:r>
            <a:r>
              <a:rPr lang="tr-TR" sz="3300" b="1" i="1" dirty="0" smtClean="0">
                <a:solidFill>
                  <a:schemeClr val="accent3">
                    <a:lumMod val="75000"/>
                  </a:schemeClr>
                </a:solidFill>
                <a:latin typeface="Cambria"/>
                <a:ea typeface="Times New Roman"/>
                <a:cs typeface="Times New Roman"/>
              </a:rPr>
              <a:t>http</a:t>
            </a:r>
            <a:r>
              <a:rPr lang="tr-TR" sz="3300" b="1" i="1" dirty="0">
                <a:solidFill>
                  <a:schemeClr val="accent3">
                    <a:lumMod val="75000"/>
                  </a:schemeClr>
                </a:solidFill>
                <a:latin typeface="Cambria"/>
                <a:ea typeface="Times New Roman"/>
                <a:cs typeface="Times New Roman"/>
              </a:rPr>
              <a:t>://yenikayit.adu.edu.tr </a:t>
            </a:r>
            <a:r>
              <a:rPr lang="tr-TR" sz="3300" i="1" dirty="0">
                <a:solidFill>
                  <a:srgbClr val="7030A0"/>
                </a:solidFill>
                <a:latin typeface="Cambria"/>
                <a:ea typeface="Times New Roman"/>
                <a:cs typeface="Times New Roman"/>
              </a:rPr>
              <a:t>adresine giriş yapmaları ve aşağıdaki işlemleri tamamladıktan sonra </a:t>
            </a:r>
            <a:r>
              <a:rPr lang="tr-TR" sz="3300" b="1" i="1" dirty="0" smtClean="0">
                <a:solidFill>
                  <a:srgbClr val="7030A0"/>
                </a:solidFill>
                <a:latin typeface="Cambria"/>
                <a:ea typeface="Times New Roman"/>
                <a:cs typeface="Times New Roman"/>
              </a:rPr>
              <a:t>26 Ekim 2021 </a:t>
            </a:r>
            <a:r>
              <a:rPr lang="tr-TR" sz="3300" i="1" dirty="0" smtClean="0">
                <a:solidFill>
                  <a:srgbClr val="7030A0"/>
                </a:solidFill>
                <a:latin typeface="Cambria"/>
                <a:ea typeface="Times New Roman"/>
                <a:cs typeface="Times New Roman"/>
              </a:rPr>
              <a:t>tarihinden itibaren ders </a:t>
            </a:r>
            <a:r>
              <a:rPr lang="tr-TR" sz="3300" i="1" dirty="0">
                <a:solidFill>
                  <a:srgbClr val="7030A0"/>
                </a:solidFill>
                <a:latin typeface="Cambria"/>
                <a:ea typeface="Times New Roman"/>
                <a:cs typeface="Times New Roman"/>
              </a:rPr>
              <a:t>kayıt işlemlerini gerçekleştirmeleri gerekmektedir:</a:t>
            </a:r>
            <a:endParaRPr lang="tr-TR" sz="3300" dirty="0">
              <a:solidFill>
                <a:srgbClr val="7030A0"/>
              </a:solidFill>
              <a:latin typeface="Calibri"/>
              <a:ea typeface="Calibri"/>
              <a:cs typeface="Times New Roman"/>
            </a:endParaRPr>
          </a:p>
          <a:p>
            <a:pPr marL="342900" lvl="0" indent="-342900" algn="just">
              <a:lnSpc>
                <a:spcPct val="115000"/>
              </a:lnSpc>
              <a:spcAft>
                <a:spcPts val="750"/>
              </a:spcAft>
              <a:buFont typeface="Wingdings"/>
              <a:buChar char=""/>
            </a:pPr>
            <a:r>
              <a:rPr lang="tr-TR" sz="3300" b="1" i="1" dirty="0">
                <a:solidFill>
                  <a:srgbClr val="7030A0"/>
                </a:solidFill>
                <a:latin typeface="Cambria"/>
                <a:ea typeface="Times New Roman"/>
                <a:cs typeface="Times New Roman"/>
              </a:rPr>
              <a:t>Katkı Payı / Öğrenim Ücreti Ödemesi</a:t>
            </a:r>
            <a:r>
              <a:rPr lang="tr-TR" sz="3300" i="1" dirty="0">
                <a:solidFill>
                  <a:srgbClr val="7030A0"/>
                </a:solidFill>
                <a:latin typeface="Cambria"/>
                <a:ea typeface="Times New Roman"/>
                <a:cs typeface="Times New Roman"/>
              </a:rPr>
              <a:t>; İkinci Öğretim Programlarına ve ikinci bir yükseköğretim programına kayıt yaptıran öğrencilerin ders kaydı yaptırabilmesi için öğrenim ücretini veya katkı payı ödemelerini yapmaları gerekmektedir.  Ödemeler, T.C. Kimlik Numarası ile Vakıfbank Bankamatikler, Mobil Bankacılık veya İnternet Bankacılığı üzerinden, </a:t>
            </a:r>
            <a:r>
              <a:rPr lang="tr-TR" sz="3300" b="1" i="1" dirty="0" smtClean="0">
                <a:solidFill>
                  <a:srgbClr val="7030A0"/>
                </a:solidFill>
                <a:latin typeface="Cambria"/>
                <a:ea typeface="Times New Roman"/>
                <a:cs typeface="Times New Roman"/>
              </a:rPr>
              <a:t>26 Ekim 2021 </a:t>
            </a:r>
            <a:r>
              <a:rPr lang="tr-TR" sz="3300" i="1" dirty="0" smtClean="0">
                <a:solidFill>
                  <a:srgbClr val="7030A0"/>
                </a:solidFill>
                <a:latin typeface="Cambria"/>
                <a:ea typeface="Times New Roman"/>
                <a:cs typeface="Times New Roman"/>
              </a:rPr>
              <a:t>tarihinden itibaren yapılacaktır</a:t>
            </a:r>
            <a:r>
              <a:rPr lang="tr-TR" sz="3300" i="1" dirty="0">
                <a:solidFill>
                  <a:srgbClr val="7030A0"/>
                </a:solidFill>
                <a:latin typeface="Cambria"/>
                <a:ea typeface="Times New Roman"/>
                <a:cs typeface="Times New Roman"/>
              </a:rPr>
              <a:t>. Hesaba havale veya EFT yoluyla </a:t>
            </a:r>
            <a:r>
              <a:rPr lang="tr-TR" sz="3300" i="1" dirty="0" err="1" smtClean="0">
                <a:solidFill>
                  <a:srgbClr val="7030A0"/>
                </a:solidFill>
                <a:latin typeface="Cambria"/>
                <a:ea typeface="Times New Roman"/>
                <a:cs typeface="Times New Roman"/>
              </a:rPr>
              <a:t>ödemeyapılmayacaktır</a:t>
            </a:r>
            <a:r>
              <a:rPr lang="tr-TR" sz="3300" i="1" dirty="0" smtClean="0">
                <a:solidFill>
                  <a:srgbClr val="7030A0"/>
                </a:solidFill>
                <a:latin typeface="Cambria"/>
                <a:ea typeface="Times New Roman"/>
                <a:cs typeface="Times New Roman"/>
              </a:rPr>
              <a:t>.                 </a:t>
            </a:r>
            <a:r>
              <a:rPr lang="tr-TR" sz="3300" b="1" i="1" dirty="0" smtClean="0">
                <a:solidFill>
                  <a:srgbClr val="7030A0"/>
                </a:solidFill>
                <a:latin typeface="Cambria"/>
                <a:ea typeface="Times New Roman"/>
                <a:cs typeface="Times New Roman"/>
              </a:rPr>
              <a:t> </a:t>
            </a:r>
            <a:r>
              <a:rPr lang="tr-TR" sz="3300" b="1" i="1" dirty="0">
                <a:solidFill>
                  <a:srgbClr val="7030A0"/>
                </a:solidFill>
                <a:latin typeface="Cambria"/>
                <a:ea typeface="Times New Roman"/>
                <a:cs typeface="Times New Roman"/>
              </a:rPr>
              <a:t>https://</a:t>
            </a:r>
            <a:r>
              <a:rPr lang="tr-TR" sz="3300" b="1" i="1" dirty="0" smtClean="0">
                <a:solidFill>
                  <a:srgbClr val="7030A0"/>
                </a:solidFill>
                <a:latin typeface="Cambria"/>
                <a:ea typeface="Times New Roman"/>
                <a:cs typeface="Times New Roman"/>
              </a:rPr>
              <a:t>idari.adu.edu.tr/db/ogrenciisleri/default.asp?idx=363638 </a:t>
            </a:r>
            <a:endParaRPr lang="tr-TR" sz="3300" dirty="0">
              <a:solidFill>
                <a:srgbClr val="7030A0"/>
              </a:solidFill>
              <a:latin typeface="Calibri"/>
              <a:ea typeface="Calibri"/>
              <a:cs typeface="Times New Roman"/>
            </a:endParaRPr>
          </a:p>
          <a:p>
            <a:pPr marL="342900" lvl="0" indent="-342900" algn="just">
              <a:lnSpc>
                <a:spcPct val="115000"/>
              </a:lnSpc>
              <a:spcAft>
                <a:spcPts val="750"/>
              </a:spcAft>
              <a:buFont typeface="Wingdings"/>
              <a:buChar char=""/>
            </a:pPr>
            <a:r>
              <a:rPr lang="tr-TR" sz="3300" b="1" i="1" dirty="0">
                <a:solidFill>
                  <a:srgbClr val="7030A0"/>
                </a:solidFill>
                <a:latin typeface="Cambria"/>
                <a:ea typeface="Times New Roman"/>
                <a:cs typeface="Times New Roman"/>
              </a:rPr>
              <a:t>Öğrenci Bilgi Güncelleme,</a:t>
            </a:r>
            <a:r>
              <a:rPr lang="tr-TR" sz="3300" i="1" dirty="0">
                <a:solidFill>
                  <a:srgbClr val="7030A0"/>
                </a:solidFill>
                <a:latin typeface="Cambria"/>
                <a:ea typeface="Times New Roman"/>
                <a:cs typeface="Times New Roman"/>
              </a:rPr>
              <a:t> E-Devlet tarafından alınan kayıt bilgilerinizin kontrol edilmesi ve varsa eksik bilgilerin tamamlanması gerekmektedir.</a:t>
            </a:r>
            <a:endParaRPr lang="tr-TR" sz="3300" dirty="0">
              <a:solidFill>
                <a:srgbClr val="7030A0"/>
              </a:solidFill>
              <a:latin typeface="Calibri"/>
              <a:ea typeface="Calibri"/>
              <a:cs typeface="Times New Roman"/>
            </a:endParaRPr>
          </a:p>
          <a:p>
            <a:pPr marL="342900" lvl="0" indent="-342900" algn="just">
              <a:lnSpc>
                <a:spcPct val="115000"/>
              </a:lnSpc>
              <a:spcAft>
                <a:spcPts val="750"/>
              </a:spcAft>
              <a:buFont typeface="Wingdings"/>
              <a:buChar char=""/>
            </a:pPr>
            <a:r>
              <a:rPr lang="tr-TR" sz="3300" b="1" i="1" dirty="0">
                <a:solidFill>
                  <a:srgbClr val="7030A0"/>
                </a:solidFill>
                <a:latin typeface="Cambria"/>
                <a:ea typeface="Times New Roman"/>
                <a:cs typeface="Times New Roman"/>
              </a:rPr>
              <a:t>Kütüphane Üyeliği; </a:t>
            </a:r>
            <a:r>
              <a:rPr lang="tr-TR" sz="3300" i="1" dirty="0">
                <a:solidFill>
                  <a:srgbClr val="7030A0"/>
                </a:solidFill>
                <a:latin typeface="Cambria"/>
                <a:ea typeface="Times New Roman"/>
                <a:cs typeface="Times New Roman"/>
              </a:rPr>
              <a:t>Üniversitemizde öğrenim gördüğünüz sürece kütüphane hizmetlerinden yararlanabilmeniz için kütüphane üyeliğinizin gerçekleştirilmesi gerekmektedir</a:t>
            </a:r>
            <a:r>
              <a:rPr lang="tr-TR" sz="3300" i="1" dirty="0" smtClean="0">
                <a:solidFill>
                  <a:srgbClr val="7030A0"/>
                </a:solidFill>
                <a:latin typeface="Cambria"/>
                <a:ea typeface="Times New Roman"/>
                <a:cs typeface="Times New Roman"/>
              </a:rPr>
              <a:t>.</a:t>
            </a:r>
          </a:p>
          <a:p>
            <a:pPr marL="0" indent="0" algn="just">
              <a:lnSpc>
                <a:spcPct val="115000"/>
              </a:lnSpc>
              <a:spcAft>
                <a:spcPts val="750"/>
              </a:spcAft>
              <a:buNone/>
            </a:pPr>
            <a:endParaRPr lang="tr-TR" sz="2800" b="1" dirty="0" smtClean="0">
              <a:solidFill>
                <a:srgbClr val="333333"/>
              </a:solidFill>
              <a:latin typeface="Arial"/>
              <a:ea typeface="Times New Roman"/>
              <a:cs typeface="Times New Roman"/>
            </a:endParaRPr>
          </a:p>
        </p:txBody>
      </p:sp>
    </p:spTree>
    <p:extLst>
      <p:ext uri="{BB962C8B-B14F-4D97-AF65-F5344CB8AC3E}">
        <p14:creationId xmlns:p14="http://schemas.microsoft.com/office/powerpoint/2010/main" val="35934691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FF0000"/>
                </a:solidFill>
              </a:rPr>
              <a:t>DERS KAYDI İŞLEMLERİ</a:t>
            </a:r>
            <a:endParaRPr lang="tr-TR" dirty="0"/>
          </a:p>
        </p:txBody>
      </p:sp>
      <p:sp>
        <p:nvSpPr>
          <p:cNvPr id="3" name="İçerik Yer Tutucusu 2"/>
          <p:cNvSpPr>
            <a:spLocks noGrp="1"/>
          </p:cNvSpPr>
          <p:nvPr>
            <p:ph idx="1"/>
          </p:nvPr>
        </p:nvSpPr>
        <p:spPr/>
        <p:txBody>
          <a:bodyPr>
            <a:normAutofit/>
          </a:bodyPr>
          <a:lstStyle/>
          <a:p>
            <a:pPr algn="just">
              <a:lnSpc>
                <a:spcPct val="115000"/>
              </a:lnSpc>
              <a:spcAft>
                <a:spcPts val="750"/>
              </a:spcAft>
              <a:buFont typeface="Wingdings" panose="05000000000000000000" pitchFamily="2" charset="2"/>
              <a:buChar char="v"/>
            </a:pPr>
            <a:r>
              <a:rPr lang="tr-TR" sz="2800" b="1" dirty="0">
                <a:solidFill>
                  <a:srgbClr val="333333"/>
                </a:solidFill>
                <a:latin typeface="Arial"/>
                <a:ea typeface="Times New Roman"/>
                <a:cs typeface="Times New Roman"/>
              </a:rPr>
              <a:t> </a:t>
            </a:r>
            <a:r>
              <a:rPr lang="tr-TR" sz="2800" b="1" dirty="0" smtClean="0">
                <a:solidFill>
                  <a:srgbClr val="333333"/>
                </a:solidFill>
                <a:latin typeface="Arial"/>
                <a:ea typeface="Times New Roman"/>
                <a:cs typeface="Times New Roman"/>
              </a:rPr>
              <a:t>Ders </a:t>
            </a:r>
            <a:r>
              <a:rPr lang="tr-TR" sz="2800" b="1" dirty="0">
                <a:solidFill>
                  <a:srgbClr val="333333"/>
                </a:solidFill>
                <a:latin typeface="Arial"/>
                <a:ea typeface="Times New Roman"/>
                <a:cs typeface="Times New Roman"/>
              </a:rPr>
              <a:t>Kayıt Kılavuzu için TIKLAYINIZ…</a:t>
            </a:r>
            <a:endParaRPr lang="tr-TR" sz="2000" dirty="0">
              <a:latin typeface="Calibri"/>
              <a:ea typeface="Calibri"/>
              <a:cs typeface="Times New Roman"/>
            </a:endParaRPr>
          </a:p>
          <a:p>
            <a:pPr marL="0" indent="0" algn="just">
              <a:lnSpc>
                <a:spcPct val="115000"/>
              </a:lnSpc>
              <a:spcAft>
                <a:spcPts val="750"/>
              </a:spcAft>
              <a:buNone/>
            </a:pPr>
            <a:r>
              <a:rPr lang="tr-TR" sz="2000" b="1" dirty="0">
                <a:solidFill>
                  <a:schemeClr val="accent3">
                    <a:lumMod val="75000"/>
                  </a:schemeClr>
                </a:solidFill>
                <a:latin typeface="Arial"/>
                <a:ea typeface="Times New Roman"/>
                <a:cs typeface="Times New Roman"/>
              </a:rPr>
              <a:t>https://obisnet.adu.edu.tr/pdfs/Kilavuz-Ogrenci-Ders-Kaydi.pdf</a:t>
            </a:r>
            <a:endParaRPr lang="tr-TR" sz="2000" dirty="0">
              <a:solidFill>
                <a:schemeClr val="accent3">
                  <a:lumMod val="75000"/>
                </a:schemeClr>
              </a:solidFill>
              <a:latin typeface="Calibri"/>
              <a:ea typeface="Calibri"/>
              <a:cs typeface="Times New Roman"/>
            </a:endParaRPr>
          </a:p>
          <a:p>
            <a:pPr marL="0" indent="0" algn="ctr">
              <a:lnSpc>
                <a:spcPct val="115000"/>
              </a:lnSpc>
              <a:spcAft>
                <a:spcPts val="750"/>
              </a:spcAft>
              <a:buNone/>
            </a:pPr>
            <a:endParaRPr lang="tr-TR" sz="2400" b="1" dirty="0" smtClean="0">
              <a:solidFill>
                <a:srgbClr val="FF0000"/>
              </a:solidFill>
              <a:latin typeface="+mj-lt"/>
            </a:endParaRPr>
          </a:p>
          <a:p>
            <a:pPr algn="just">
              <a:lnSpc>
                <a:spcPct val="115000"/>
              </a:lnSpc>
              <a:spcAft>
                <a:spcPts val="750"/>
              </a:spcAft>
              <a:buFont typeface="Wingdings" panose="05000000000000000000" pitchFamily="2" charset="2"/>
              <a:buChar char="v"/>
            </a:pPr>
            <a:r>
              <a:rPr lang="tr-TR" sz="2800" b="1" dirty="0" smtClean="0">
                <a:solidFill>
                  <a:srgbClr val="333333"/>
                </a:solidFill>
                <a:latin typeface="Arial"/>
                <a:ea typeface="Times New Roman"/>
                <a:cs typeface="Times New Roman"/>
              </a:rPr>
              <a:t>Ders Kayıt </a:t>
            </a:r>
            <a:r>
              <a:rPr lang="tr-TR" sz="2800" b="1" dirty="0">
                <a:solidFill>
                  <a:srgbClr val="333333"/>
                </a:solidFill>
                <a:latin typeface="Arial"/>
                <a:ea typeface="Times New Roman"/>
                <a:cs typeface="Times New Roman"/>
              </a:rPr>
              <a:t>İ</a:t>
            </a:r>
            <a:r>
              <a:rPr lang="tr-TR" sz="2800" b="1" dirty="0" smtClean="0">
                <a:solidFill>
                  <a:srgbClr val="333333"/>
                </a:solidFill>
                <a:latin typeface="Arial"/>
                <a:ea typeface="Times New Roman"/>
                <a:cs typeface="Times New Roman"/>
              </a:rPr>
              <a:t>şlemleri </a:t>
            </a:r>
            <a:r>
              <a:rPr lang="tr-TR" dirty="0" smtClean="0">
                <a:latin typeface="Arial" panose="020B0604020202020204" pitchFamily="34" charset="0"/>
                <a:ea typeface="Calibri"/>
                <a:cs typeface="Arial" panose="020B0604020202020204" pitchFamily="34" charset="0"/>
              </a:rPr>
              <a:t>Akademik </a:t>
            </a:r>
            <a:r>
              <a:rPr lang="tr-TR" dirty="0">
                <a:latin typeface="Arial" panose="020B0604020202020204" pitchFamily="34" charset="0"/>
                <a:ea typeface="Calibri"/>
                <a:cs typeface="Arial" panose="020B0604020202020204" pitchFamily="34" charset="0"/>
              </a:rPr>
              <a:t>Takvimde belirtilen </a:t>
            </a:r>
            <a:r>
              <a:rPr lang="tr-TR" dirty="0" smtClean="0">
                <a:latin typeface="Arial" panose="020B0604020202020204" pitchFamily="34" charset="0"/>
                <a:ea typeface="Calibri"/>
                <a:cs typeface="Arial" panose="020B0604020202020204" pitchFamily="34" charset="0"/>
              </a:rPr>
              <a:t>tarihlerde</a:t>
            </a:r>
            <a:r>
              <a:rPr lang="tr-TR" dirty="0" smtClean="0">
                <a:latin typeface="Calibri"/>
                <a:ea typeface="Calibri"/>
                <a:cs typeface="Times New Roman"/>
              </a:rPr>
              <a:t> </a:t>
            </a:r>
            <a:r>
              <a:rPr lang="tr-TR" sz="2200" b="1" dirty="0">
                <a:solidFill>
                  <a:schemeClr val="accent3">
                    <a:lumMod val="75000"/>
                  </a:schemeClr>
                </a:solidFill>
                <a:latin typeface="Arial"/>
                <a:ea typeface="Times New Roman"/>
                <a:cs typeface="Times New Roman"/>
              </a:rPr>
              <a:t>http://yenikayit.adu.edu.tr </a:t>
            </a:r>
            <a:r>
              <a:rPr lang="tr-TR" dirty="0" smtClean="0">
                <a:latin typeface="Arial"/>
                <a:ea typeface="Times New Roman"/>
                <a:cs typeface="Times New Roman"/>
              </a:rPr>
              <a:t>adresinden</a:t>
            </a:r>
            <a:r>
              <a:rPr lang="tr-TR" u="sng" dirty="0" smtClean="0">
                <a:latin typeface="Arial"/>
                <a:ea typeface="Times New Roman"/>
                <a:cs typeface="Times New Roman"/>
              </a:rPr>
              <a:t> </a:t>
            </a:r>
            <a:r>
              <a:rPr lang="tr-TR" dirty="0" smtClean="0">
                <a:latin typeface="Arial"/>
                <a:ea typeface="Times New Roman"/>
                <a:cs typeface="Times New Roman"/>
              </a:rPr>
              <a:t>yapılacaktır.</a:t>
            </a:r>
            <a:endParaRPr lang="tr-TR" dirty="0">
              <a:latin typeface="Calibri"/>
              <a:ea typeface="Calibri"/>
              <a:cs typeface="Times New Roman"/>
            </a:endParaRPr>
          </a:p>
        </p:txBody>
      </p:sp>
    </p:spTree>
    <p:extLst>
      <p:ext uri="{BB962C8B-B14F-4D97-AF65-F5344CB8AC3E}">
        <p14:creationId xmlns:p14="http://schemas.microsoft.com/office/powerpoint/2010/main" val="13082524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solidFill>
                  <a:srgbClr val="FF0000"/>
                </a:solidFill>
              </a:rPr>
              <a:t>DERSLERE BAŞLAMA</a:t>
            </a:r>
            <a:endParaRPr lang="tr-TR" dirty="0"/>
          </a:p>
        </p:txBody>
      </p:sp>
      <p:sp>
        <p:nvSpPr>
          <p:cNvPr id="3" name="İçerik Yer Tutucusu 2"/>
          <p:cNvSpPr>
            <a:spLocks noGrp="1"/>
          </p:cNvSpPr>
          <p:nvPr>
            <p:ph idx="1"/>
          </p:nvPr>
        </p:nvSpPr>
        <p:spPr/>
        <p:txBody>
          <a:bodyPr>
            <a:normAutofit fontScale="85000" lnSpcReduction="20000"/>
          </a:bodyPr>
          <a:lstStyle/>
          <a:p>
            <a:pPr algn="just">
              <a:lnSpc>
                <a:spcPct val="115000"/>
              </a:lnSpc>
              <a:spcAft>
                <a:spcPts val="750"/>
              </a:spcAft>
            </a:pPr>
            <a:endParaRPr lang="tr-TR" sz="2800" dirty="0" smtClean="0">
              <a:solidFill>
                <a:srgbClr val="0070C0"/>
              </a:solidFill>
              <a:latin typeface="Arial"/>
              <a:ea typeface="Times New Roman"/>
              <a:cs typeface="Times New Roman"/>
            </a:endParaRPr>
          </a:p>
          <a:p>
            <a:pPr algn="just">
              <a:lnSpc>
                <a:spcPct val="115000"/>
              </a:lnSpc>
              <a:spcAft>
                <a:spcPts val="750"/>
              </a:spcAft>
            </a:pPr>
            <a:r>
              <a:rPr lang="tr-TR" sz="2800" dirty="0" smtClean="0">
                <a:solidFill>
                  <a:srgbClr val="0070C0"/>
                </a:solidFill>
                <a:latin typeface="Arial"/>
                <a:ea typeface="Times New Roman"/>
                <a:cs typeface="Times New Roman"/>
              </a:rPr>
              <a:t>Öğrencilik </a:t>
            </a:r>
            <a:r>
              <a:rPr lang="tr-TR" sz="2800" dirty="0">
                <a:solidFill>
                  <a:srgbClr val="0070C0"/>
                </a:solidFill>
                <a:latin typeface="Arial"/>
                <a:ea typeface="Times New Roman"/>
                <a:cs typeface="Times New Roman"/>
              </a:rPr>
              <a:t>kaydı sonrasında </a:t>
            </a:r>
            <a:r>
              <a:rPr lang="tr-TR" sz="2800" b="1" u="sng" dirty="0">
                <a:solidFill>
                  <a:srgbClr val="0070C0"/>
                </a:solidFill>
                <a:latin typeface="Arial"/>
                <a:ea typeface="Times New Roman"/>
                <a:cs typeface="Times New Roman"/>
                <a:hlinkClick r:id="rId2"/>
              </a:rPr>
              <a:t>http://yenikayit.adu.edu.tr</a:t>
            </a:r>
            <a:r>
              <a:rPr lang="tr-TR" sz="2800" dirty="0">
                <a:solidFill>
                  <a:srgbClr val="0070C0"/>
                </a:solidFill>
                <a:latin typeface="Arial"/>
                <a:ea typeface="Times New Roman"/>
                <a:cs typeface="Times New Roman"/>
              </a:rPr>
              <a:t> adresinden giriş yaparak Aydın Adnan Menderes Üniversitesi Öğrenci Bilgi Sistemi üzerinden gerekli bilgilerin doldurulması ve </a:t>
            </a:r>
            <a:r>
              <a:rPr lang="tr-TR" sz="2800" dirty="0" smtClean="0">
                <a:solidFill>
                  <a:srgbClr val="0070C0"/>
                </a:solidFill>
                <a:latin typeface="Arial"/>
                <a:ea typeface="Times New Roman"/>
                <a:cs typeface="Times New Roman"/>
              </a:rPr>
              <a:t>ders kaydının </a:t>
            </a:r>
            <a:r>
              <a:rPr lang="tr-TR" sz="2800" dirty="0">
                <a:solidFill>
                  <a:srgbClr val="0070C0"/>
                </a:solidFill>
                <a:latin typeface="Arial"/>
                <a:ea typeface="Times New Roman"/>
                <a:cs typeface="Times New Roman"/>
              </a:rPr>
              <a:t>yapılması ile kesin kayıt işlemleri tamamlanmış olacaktır.</a:t>
            </a:r>
            <a:endParaRPr lang="tr-TR" sz="2000" dirty="0">
              <a:solidFill>
                <a:srgbClr val="0070C0"/>
              </a:solidFill>
              <a:latin typeface="Calibri"/>
              <a:ea typeface="Calibri"/>
              <a:cs typeface="Times New Roman"/>
            </a:endParaRPr>
          </a:p>
          <a:p>
            <a:pPr algn="just">
              <a:lnSpc>
                <a:spcPct val="115000"/>
              </a:lnSpc>
              <a:spcAft>
                <a:spcPts val="750"/>
              </a:spcAft>
            </a:pPr>
            <a:r>
              <a:rPr lang="tr-TR" sz="2800" dirty="0">
                <a:solidFill>
                  <a:srgbClr val="0070C0"/>
                </a:solidFill>
                <a:latin typeface="Arial"/>
                <a:ea typeface="Times New Roman"/>
                <a:cs typeface="Times New Roman"/>
              </a:rPr>
              <a:t>Öğrencilik ve ders kayıt işlemini tamamlayan öğrencilerimiz, </a:t>
            </a:r>
            <a:r>
              <a:rPr lang="tr-TR" sz="2800" b="1" dirty="0" smtClean="0">
                <a:solidFill>
                  <a:srgbClr val="0070C0"/>
                </a:solidFill>
                <a:latin typeface="Arial"/>
                <a:ea typeface="Times New Roman"/>
                <a:cs typeface="Times New Roman"/>
              </a:rPr>
              <a:t>26 Ekim 2021 tarihinden itibaren </a:t>
            </a:r>
            <a:r>
              <a:rPr lang="tr-TR" sz="2800" dirty="0">
                <a:solidFill>
                  <a:srgbClr val="0070C0"/>
                </a:solidFill>
                <a:latin typeface="Arial"/>
                <a:ea typeface="Times New Roman"/>
                <a:cs typeface="Times New Roman"/>
              </a:rPr>
              <a:t>kayıt oldukları Fakülte Dekanlıklarına veya Meslek Yüksekokulu Müdürlüklerine giderek derslerine başlayabilirler. </a:t>
            </a:r>
            <a:endParaRPr lang="tr-TR" sz="2000" dirty="0">
              <a:solidFill>
                <a:srgbClr val="0070C0"/>
              </a:solidFill>
              <a:latin typeface="Calibri"/>
              <a:ea typeface="Calibri"/>
              <a:cs typeface="Times New Roman"/>
            </a:endParaRPr>
          </a:p>
        </p:txBody>
      </p:sp>
    </p:spTree>
    <p:extLst>
      <p:ext uri="{BB962C8B-B14F-4D97-AF65-F5344CB8AC3E}">
        <p14:creationId xmlns:p14="http://schemas.microsoft.com/office/powerpoint/2010/main" val="21372291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lnSpc>
                <a:spcPct val="115000"/>
              </a:lnSpc>
              <a:spcAft>
                <a:spcPts val="750"/>
              </a:spcAft>
            </a:pPr>
            <a:r>
              <a:rPr lang="tr-TR" sz="4200" b="1" dirty="0" smtClean="0">
                <a:solidFill>
                  <a:srgbClr val="0070C0"/>
                </a:solidFill>
                <a:ea typeface="Calibri"/>
                <a:cs typeface="Times New Roman"/>
              </a:rPr>
              <a:t>Aydın Adnan Menderes Üniversitesi</a:t>
            </a:r>
            <a:endParaRPr lang="tr-TR" sz="4200" b="1" dirty="0">
              <a:solidFill>
                <a:srgbClr val="0070C0"/>
              </a:solidFill>
              <a:ea typeface="Calibri"/>
              <a:cs typeface="Times New Roman"/>
            </a:endParaRPr>
          </a:p>
        </p:txBody>
      </p:sp>
      <p:sp>
        <p:nvSpPr>
          <p:cNvPr id="3" name="İçerik Yer Tutucusu 2"/>
          <p:cNvSpPr>
            <a:spLocks noGrp="1"/>
          </p:cNvSpPr>
          <p:nvPr>
            <p:ph idx="1"/>
          </p:nvPr>
        </p:nvSpPr>
        <p:spPr/>
        <p:txBody>
          <a:bodyPr/>
          <a:lstStyle/>
          <a:p>
            <a:pPr marL="0" indent="0" algn="ctr">
              <a:lnSpc>
                <a:spcPct val="115000"/>
              </a:lnSpc>
              <a:spcAft>
                <a:spcPts val="750"/>
              </a:spcAft>
              <a:buNone/>
            </a:pPr>
            <a:endParaRPr lang="tr-TR" sz="2800" dirty="0" smtClean="0">
              <a:solidFill>
                <a:srgbClr val="333333"/>
              </a:solidFill>
              <a:latin typeface="Arial"/>
              <a:ea typeface="Times New Roman"/>
              <a:cs typeface="Times New Roman"/>
            </a:endParaRPr>
          </a:p>
          <a:p>
            <a:pPr marL="0" indent="0" algn="ctr">
              <a:lnSpc>
                <a:spcPct val="115000"/>
              </a:lnSpc>
              <a:spcAft>
                <a:spcPts val="750"/>
              </a:spcAft>
              <a:buNone/>
            </a:pPr>
            <a:endParaRPr lang="tr-TR" sz="2800" dirty="0">
              <a:solidFill>
                <a:srgbClr val="333333"/>
              </a:solidFill>
              <a:latin typeface="Arial"/>
              <a:ea typeface="Times New Roman"/>
              <a:cs typeface="Times New Roman"/>
            </a:endParaRPr>
          </a:p>
          <a:p>
            <a:pPr marL="0" indent="0" algn="ctr">
              <a:lnSpc>
                <a:spcPct val="115000"/>
              </a:lnSpc>
              <a:spcAft>
                <a:spcPts val="750"/>
              </a:spcAft>
              <a:buNone/>
            </a:pPr>
            <a:r>
              <a:rPr lang="tr-TR" sz="4000" b="1" i="1" dirty="0" smtClean="0">
                <a:solidFill>
                  <a:srgbClr val="0070C0"/>
                </a:solidFill>
                <a:latin typeface="Arial"/>
                <a:ea typeface="Times New Roman"/>
                <a:cs typeface="Times New Roman"/>
              </a:rPr>
              <a:t>ADÜ </a:t>
            </a:r>
            <a:r>
              <a:rPr lang="tr-TR" sz="4000" b="1" i="1" dirty="0">
                <a:solidFill>
                  <a:srgbClr val="0070C0"/>
                </a:solidFill>
                <a:latin typeface="Arial"/>
                <a:ea typeface="Times New Roman"/>
                <a:cs typeface="Times New Roman"/>
              </a:rPr>
              <a:t>AİLESİNE HOŞGELDİNİZ</a:t>
            </a:r>
            <a:r>
              <a:rPr lang="tr-TR" sz="4000" b="1" i="1" dirty="0" smtClean="0">
                <a:solidFill>
                  <a:srgbClr val="0070C0"/>
                </a:solidFill>
                <a:latin typeface="Arial"/>
                <a:ea typeface="Times New Roman"/>
                <a:cs typeface="Times New Roman"/>
              </a:rPr>
              <a:t>…</a:t>
            </a:r>
          </a:p>
          <a:p>
            <a:pPr marL="0" indent="0" algn="ctr">
              <a:lnSpc>
                <a:spcPct val="115000"/>
              </a:lnSpc>
              <a:spcAft>
                <a:spcPts val="750"/>
              </a:spcAft>
              <a:buNone/>
            </a:pPr>
            <a:r>
              <a:rPr lang="tr-TR" sz="4000" b="1" i="1" dirty="0" smtClean="0">
                <a:solidFill>
                  <a:srgbClr val="0070C0"/>
                </a:solidFill>
                <a:latin typeface="Arial"/>
                <a:ea typeface="Calibri"/>
                <a:cs typeface="Times New Roman"/>
              </a:rPr>
              <a:t>BAŞARILAR DİLERİZ.</a:t>
            </a:r>
          </a:p>
          <a:p>
            <a:pPr marL="0" indent="0" algn="ctr">
              <a:lnSpc>
                <a:spcPct val="115000"/>
              </a:lnSpc>
              <a:spcAft>
                <a:spcPts val="750"/>
              </a:spcAft>
              <a:buNone/>
            </a:pPr>
            <a:r>
              <a:rPr lang="tr-TR" sz="3500" b="1" i="1" dirty="0" smtClean="0">
                <a:solidFill>
                  <a:srgbClr val="0070C0"/>
                </a:solidFill>
                <a:latin typeface="Arial"/>
                <a:ea typeface="Calibri"/>
                <a:cs typeface="Times New Roman"/>
              </a:rPr>
              <a:t>aday.adu.edu.tr</a:t>
            </a:r>
            <a:endParaRPr lang="tr-TR" sz="3500" b="1" i="1" dirty="0">
              <a:solidFill>
                <a:srgbClr val="0070C0"/>
              </a:solidFill>
              <a:latin typeface="Calibri"/>
              <a:ea typeface="Calibri"/>
              <a:cs typeface="Times New Roman"/>
            </a:endParaRPr>
          </a:p>
          <a:p>
            <a:pPr marL="0" indent="0">
              <a:buNone/>
            </a:pPr>
            <a:endParaRPr lang="tr-TR" b="1" i="1" dirty="0"/>
          </a:p>
        </p:txBody>
      </p:sp>
    </p:spTree>
    <p:extLst>
      <p:ext uri="{BB962C8B-B14F-4D97-AF65-F5344CB8AC3E}">
        <p14:creationId xmlns:p14="http://schemas.microsoft.com/office/powerpoint/2010/main" val="28764535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3600" b="1" i="1" dirty="0">
                <a:solidFill>
                  <a:srgbClr val="FF0000"/>
                </a:solidFill>
              </a:rPr>
              <a:t>Kayıt işlemine başlamadan önce duyuruları dikkatle okuyunuz</a:t>
            </a:r>
            <a:r>
              <a:rPr lang="tr-TR" sz="3600" b="1" i="1" dirty="0" smtClean="0">
                <a:solidFill>
                  <a:srgbClr val="FF0000"/>
                </a:solidFill>
              </a:rPr>
              <a:t>!</a:t>
            </a:r>
            <a:endParaRPr lang="tr-TR" sz="3600" dirty="0">
              <a:solidFill>
                <a:srgbClr val="FF0000"/>
              </a:solidFill>
            </a:endParaRPr>
          </a:p>
        </p:txBody>
      </p:sp>
      <p:sp>
        <p:nvSpPr>
          <p:cNvPr id="3" name="İçerik Yer Tutucusu 2"/>
          <p:cNvSpPr>
            <a:spLocks noGrp="1"/>
          </p:cNvSpPr>
          <p:nvPr>
            <p:ph idx="1"/>
          </p:nvPr>
        </p:nvSpPr>
        <p:spPr/>
        <p:txBody>
          <a:bodyPr/>
          <a:lstStyle/>
          <a:p>
            <a:pPr marL="0" indent="0" algn="ctr">
              <a:lnSpc>
                <a:spcPct val="115000"/>
              </a:lnSpc>
              <a:spcBef>
                <a:spcPts val="2400"/>
              </a:spcBef>
              <a:spcAft>
                <a:spcPts val="0"/>
              </a:spcAft>
              <a:buNone/>
            </a:pPr>
            <a:endParaRPr lang="tr-TR" sz="4400" b="1" kern="0" dirty="0" smtClean="0">
              <a:solidFill>
                <a:srgbClr val="9D4933"/>
              </a:solidFill>
              <a:latin typeface="Cambria"/>
              <a:ea typeface="Times New Roman"/>
              <a:cs typeface="Times New Roman"/>
            </a:endParaRPr>
          </a:p>
          <a:p>
            <a:pPr marL="0" indent="0" algn="ctr">
              <a:lnSpc>
                <a:spcPct val="115000"/>
              </a:lnSpc>
              <a:spcBef>
                <a:spcPts val="2400"/>
              </a:spcBef>
              <a:spcAft>
                <a:spcPts val="0"/>
              </a:spcAft>
              <a:buNone/>
            </a:pPr>
            <a:r>
              <a:rPr lang="tr-TR" sz="4400" b="1" kern="0" dirty="0" smtClean="0">
                <a:solidFill>
                  <a:schemeClr val="accent4">
                    <a:lumMod val="50000"/>
                  </a:schemeClr>
                </a:solidFill>
                <a:latin typeface="Cambria"/>
                <a:ea typeface="Times New Roman"/>
                <a:cs typeface="Times New Roman"/>
              </a:rPr>
              <a:t>KESİN </a:t>
            </a:r>
            <a:r>
              <a:rPr lang="tr-TR" sz="4400" b="1" kern="0" dirty="0">
                <a:solidFill>
                  <a:schemeClr val="accent4">
                    <a:lumMod val="50000"/>
                  </a:schemeClr>
                </a:solidFill>
                <a:latin typeface="Cambria"/>
                <a:ea typeface="Times New Roman"/>
                <a:cs typeface="Times New Roman"/>
              </a:rPr>
              <a:t>KAYIT </a:t>
            </a:r>
            <a:endParaRPr lang="tr-TR" sz="4400" b="1" kern="0" dirty="0" smtClean="0">
              <a:solidFill>
                <a:schemeClr val="accent4">
                  <a:lumMod val="50000"/>
                </a:schemeClr>
              </a:solidFill>
              <a:latin typeface="Cambria"/>
              <a:ea typeface="Times New Roman"/>
              <a:cs typeface="Times New Roman"/>
            </a:endParaRPr>
          </a:p>
          <a:p>
            <a:pPr marL="0" indent="0" algn="ctr">
              <a:lnSpc>
                <a:spcPct val="115000"/>
              </a:lnSpc>
              <a:spcBef>
                <a:spcPts val="2400"/>
              </a:spcBef>
              <a:spcAft>
                <a:spcPts val="0"/>
              </a:spcAft>
              <a:buNone/>
            </a:pPr>
            <a:r>
              <a:rPr lang="tr-TR" sz="4400" b="1" kern="0" dirty="0" smtClean="0">
                <a:solidFill>
                  <a:schemeClr val="accent4">
                    <a:lumMod val="50000"/>
                  </a:schemeClr>
                </a:solidFill>
                <a:latin typeface="Cambria"/>
                <a:ea typeface="Times New Roman"/>
                <a:cs typeface="Times New Roman"/>
              </a:rPr>
              <a:t>İŞLEMLERİ</a:t>
            </a:r>
          </a:p>
          <a:p>
            <a:pPr marL="0" indent="0" algn="ctr">
              <a:lnSpc>
                <a:spcPct val="115000"/>
              </a:lnSpc>
              <a:spcBef>
                <a:spcPts val="2400"/>
              </a:spcBef>
              <a:spcAft>
                <a:spcPts val="0"/>
              </a:spcAft>
              <a:buNone/>
            </a:pPr>
            <a:endParaRPr lang="tr-TR" sz="4400" b="1" kern="0" dirty="0">
              <a:solidFill>
                <a:schemeClr val="accent4">
                  <a:lumMod val="50000"/>
                </a:schemeClr>
              </a:solidFill>
              <a:latin typeface="Cambria"/>
              <a:ea typeface="Times New Roman"/>
              <a:cs typeface="Times New Roman"/>
            </a:endParaRPr>
          </a:p>
          <a:p>
            <a:endParaRPr lang="tr-TR" dirty="0"/>
          </a:p>
        </p:txBody>
      </p:sp>
    </p:spTree>
    <p:extLst>
      <p:ext uri="{BB962C8B-B14F-4D97-AF65-F5344CB8AC3E}">
        <p14:creationId xmlns:p14="http://schemas.microsoft.com/office/powerpoint/2010/main" val="2213550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ctr">
              <a:lnSpc>
                <a:spcPct val="115000"/>
              </a:lnSpc>
              <a:spcBef>
                <a:spcPts val="1000"/>
              </a:spcBef>
              <a:spcAft>
                <a:spcPts val="0"/>
              </a:spcAft>
            </a:pPr>
            <a:r>
              <a:rPr lang="tr-TR" sz="5400" b="1" i="1" dirty="0" smtClean="0">
                <a:solidFill>
                  <a:srgbClr val="C66951"/>
                </a:solidFill>
                <a:latin typeface="Cambria"/>
                <a:ea typeface="Times New Roman"/>
                <a:cs typeface="Times New Roman"/>
              </a:rPr>
              <a:t/>
            </a:r>
            <a:br>
              <a:rPr lang="tr-TR" sz="5400" b="1" i="1" dirty="0" smtClean="0">
                <a:solidFill>
                  <a:srgbClr val="C66951"/>
                </a:solidFill>
                <a:latin typeface="Cambria"/>
                <a:ea typeface="Times New Roman"/>
                <a:cs typeface="Times New Roman"/>
              </a:rPr>
            </a:br>
            <a:r>
              <a:rPr lang="tr-TR" sz="5400" b="1" i="1" dirty="0">
                <a:solidFill>
                  <a:srgbClr val="C66951"/>
                </a:solidFill>
                <a:latin typeface="Cambria"/>
                <a:ea typeface="Times New Roman"/>
                <a:cs typeface="Times New Roman"/>
              </a:rPr>
              <a:t/>
            </a:r>
            <a:br>
              <a:rPr lang="tr-TR" sz="5400" b="1" i="1" dirty="0">
                <a:solidFill>
                  <a:srgbClr val="C66951"/>
                </a:solidFill>
                <a:latin typeface="Cambria"/>
                <a:ea typeface="Times New Roman"/>
                <a:cs typeface="Times New Roman"/>
              </a:rPr>
            </a:br>
            <a:r>
              <a:rPr lang="tr-TR" sz="5400" b="1" i="1" dirty="0" smtClean="0">
                <a:solidFill>
                  <a:srgbClr val="C66951"/>
                </a:solidFill>
                <a:latin typeface="Cambria"/>
                <a:ea typeface="Times New Roman"/>
                <a:cs typeface="Times New Roman"/>
              </a:rPr>
              <a:t/>
            </a:r>
            <a:br>
              <a:rPr lang="tr-TR" sz="5400" b="1" i="1" dirty="0" smtClean="0">
                <a:solidFill>
                  <a:srgbClr val="C66951"/>
                </a:solidFill>
                <a:latin typeface="Cambria"/>
                <a:ea typeface="Times New Roman"/>
                <a:cs typeface="Times New Roman"/>
              </a:rPr>
            </a:br>
            <a:r>
              <a:rPr lang="tr-TR" sz="5400" b="1" i="1" dirty="0">
                <a:solidFill>
                  <a:srgbClr val="C66951"/>
                </a:solidFill>
                <a:latin typeface="Cambria"/>
                <a:ea typeface="Times New Roman"/>
                <a:cs typeface="Times New Roman"/>
              </a:rPr>
              <a:t/>
            </a:r>
            <a:br>
              <a:rPr lang="tr-TR" sz="5400" b="1" i="1" dirty="0">
                <a:solidFill>
                  <a:srgbClr val="C66951"/>
                </a:solidFill>
                <a:latin typeface="Cambria"/>
                <a:ea typeface="Times New Roman"/>
                <a:cs typeface="Times New Roman"/>
              </a:rPr>
            </a:br>
            <a:r>
              <a:rPr lang="tr-TR" sz="5400" b="1" i="1" dirty="0" smtClean="0">
                <a:solidFill>
                  <a:srgbClr val="C66951"/>
                </a:solidFill>
                <a:latin typeface="Cambria"/>
                <a:ea typeface="Times New Roman"/>
                <a:cs typeface="Times New Roman"/>
              </a:rPr>
              <a:t/>
            </a:r>
            <a:br>
              <a:rPr lang="tr-TR" sz="5400" b="1" i="1" dirty="0" smtClean="0">
                <a:solidFill>
                  <a:srgbClr val="C66951"/>
                </a:solidFill>
                <a:latin typeface="Cambria"/>
                <a:ea typeface="Times New Roman"/>
                <a:cs typeface="Times New Roman"/>
              </a:rPr>
            </a:br>
            <a:r>
              <a:rPr lang="tr-TR" sz="5400" b="1" i="1" dirty="0" smtClean="0">
                <a:solidFill>
                  <a:srgbClr val="C66951"/>
                </a:solidFill>
                <a:latin typeface="Cambria"/>
                <a:ea typeface="Times New Roman"/>
                <a:cs typeface="Times New Roman"/>
              </a:rPr>
              <a:t/>
            </a:r>
            <a:br>
              <a:rPr lang="tr-TR" sz="5400" b="1" i="1" dirty="0" smtClean="0">
                <a:solidFill>
                  <a:srgbClr val="C66951"/>
                </a:solidFill>
                <a:latin typeface="Cambria"/>
                <a:ea typeface="Times New Roman"/>
                <a:cs typeface="Times New Roman"/>
              </a:rPr>
            </a:br>
            <a:r>
              <a:rPr lang="tr-TR" sz="5400" b="1" i="1" dirty="0">
                <a:solidFill>
                  <a:srgbClr val="C66951"/>
                </a:solidFill>
                <a:latin typeface="Cambria"/>
                <a:ea typeface="Times New Roman"/>
                <a:cs typeface="Times New Roman"/>
              </a:rPr>
              <a:t/>
            </a:r>
            <a:br>
              <a:rPr lang="tr-TR" sz="5400" b="1" i="1" dirty="0">
                <a:solidFill>
                  <a:srgbClr val="C66951"/>
                </a:solidFill>
                <a:latin typeface="Cambria"/>
                <a:ea typeface="Times New Roman"/>
                <a:cs typeface="Times New Roman"/>
              </a:rPr>
            </a:br>
            <a:r>
              <a:rPr lang="tr-TR" sz="5400" b="1" i="1" dirty="0" smtClean="0">
                <a:solidFill>
                  <a:srgbClr val="C66951"/>
                </a:solidFill>
                <a:latin typeface="Cambria"/>
                <a:ea typeface="Times New Roman"/>
                <a:cs typeface="Times New Roman"/>
              </a:rPr>
              <a:t>E-Kayıt İşlemleri</a:t>
            </a:r>
            <a:endParaRPr lang="tr-TR" dirty="0"/>
          </a:p>
        </p:txBody>
      </p:sp>
      <p:sp>
        <p:nvSpPr>
          <p:cNvPr id="3" name="İçerik Yer Tutucusu 2"/>
          <p:cNvSpPr>
            <a:spLocks noGrp="1"/>
          </p:cNvSpPr>
          <p:nvPr>
            <p:ph idx="1"/>
          </p:nvPr>
        </p:nvSpPr>
        <p:spPr/>
        <p:txBody>
          <a:bodyPr>
            <a:normAutofit fontScale="85000" lnSpcReduction="20000"/>
          </a:bodyPr>
          <a:lstStyle/>
          <a:p>
            <a:pPr marL="342900" lvl="0" indent="-342900" algn="just">
              <a:lnSpc>
                <a:spcPct val="115000"/>
              </a:lnSpc>
              <a:spcBef>
                <a:spcPts val="1000"/>
              </a:spcBef>
              <a:spcAft>
                <a:spcPts val="0"/>
              </a:spcAft>
              <a:buFont typeface="Wingdings"/>
              <a:buChar char=""/>
            </a:pPr>
            <a:endParaRPr lang="tr-TR" sz="2800" b="1" i="1" dirty="0" smtClean="0">
              <a:solidFill>
                <a:srgbClr val="C66951"/>
              </a:solidFill>
              <a:latin typeface="Cambria"/>
              <a:ea typeface="Times New Roman"/>
              <a:cs typeface="Times New Roman"/>
            </a:endParaRPr>
          </a:p>
          <a:p>
            <a:pPr marL="342900" lvl="0" indent="-342900" algn="just">
              <a:lnSpc>
                <a:spcPct val="115000"/>
              </a:lnSpc>
              <a:spcBef>
                <a:spcPts val="1000"/>
              </a:spcBef>
              <a:spcAft>
                <a:spcPts val="0"/>
              </a:spcAft>
              <a:buFont typeface="Wingdings"/>
              <a:buChar char=""/>
            </a:pPr>
            <a:r>
              <a:rPr lang="tr-TR" sz="2800" b="1" i="1" dirty="0" smtClean="0">
                <a:solidFill>
                  <a:srgbClr val="C66951"/>
                </a:solidFill>
                <a:latin typeface="Cambria"/>
                <a:ea typeface="Times New Roman"/>
                <a:cs typeface="Times New Roman"/>
              </a:rPr>
              <a:t>E-kayıt </a:t>
            </a:r>
            <a:r>
              <a:rPr lang="tr-TR" sz="2800" b="1" i="1" dirty="0">
                <a:solidFill>
                  <a:srgbClr val="C66951"/>
                </a:solidFill>
                <a:latin typeface="Cambria"/>
                <a:ea typeface="Times New Roman"/>
                <a:cs typeface="Times New Roman"/>
              </a:rPr>
              <a:t>yapacak adaylar, </a:t>
            </a:r>
            <a:r>
              <a:rPr lang="tr-TR" sz="2800" b="1" i="1" dirty="0" smtClean="0">
                <a:solidFill>
                  <a:srgbClr val="4A3A27"/>
                </a:solidFill>
                <a:latin typeface="Cambria"/>
                <a:ea typeface="Times New Roman"/>
                <a:cs typeface="Times New Roman"/>
              </a:rPr>
              <a:t>26-31 Ekim 2021 </a:t>
            </a:r>
            <a:r>
              <a:rPr lang="tr-TR" sz="2800" b="1" i="1" dirty="0">
                <a:solidFill>
                  <a:srgbClr val="C66951"/>
                </a:solidFill>
                <a:latin typeface="Cambria"/>
                <a:ea typeface="Times New Roman"/>
                <a:cs typeface="Times New Roman"/>
              </a:rPr>
              <a:t>tarihleri </a:t>
            </a:r>
            <a:r>
              <a:rPr lang="tr-TR" sz="2800" b="1" i="1" dirty="0" smtClean="0">
                <a:solidFill>
                  <a:srgbClr val="C66951"/>
                </a:solidFill>
                <a:latin typeface="Cambria"/>
                <a:ea typeface="Times New Roman"/>
                <a:cs typeface="Times New Roman"/>
              </a:rPr>
              <a:t>arasında e-devlet </a:t>
            </a:r>
            <a:r>
              <a:rPr lang="tr-TR" sz="2800" b="1" i="1" dirty="0">
                <a:solidFill>
                  <a:srgbClr val="C66951"/>
                </a:solidFill>
                <a:latin typeface="Cambria"/>
                <a:ea typeface="Times New Roman"/>
                <a:cs typeface="Times New Roman"/>
              </a:rPr>
              <a:t>şifresi ile </a:t>
            </a:r>
            <a:r>
              <a:rPr lang="tr-TR" sz="2800" b="1" i="1" dirty="0">
                <a:solidFill>
                  <a:srgbClr val="4A3A27"/>
                </a:solidFill>
                <a:latin typeface="Cambria"/>
                <a:ea typeface="Times New Roman"/>
                <a:cs typeface="Times New Roman"/>
              </a:rPr>
              <a:t>https://www.turkiye.gov.tr/ </a:t>
            </a:r>
            <a:r>
              <a:rPr lang="tr-TR" sz="2800" b="1" i="1" dirty="0">
                <a:solidFill>
                  <a:srgbClr val="C66951"/>
                </a:solidFill>
                <a:latin typeface="Cambria"/>
                <a:ea typeface="Times New Roman"/>
                <a:cs typeface="Times New Roman"/>
              </a:rPr>
              <a:t>adresinden giriş yaparak elektronik ortamda kayıtlarını yapabilecekler ve kaydını tamamlayan öğrenciler kayıt olduklarını gösterir barkotlu çıktı da alabileceklerdir.</a:t>
            </a:r>
          </a:p>
          <a:p>
            <a:pPr marL="342900" lvl="0" indent="-342900" algn="just">
              <a:lnSpc>
                <a:spcPct val="115000"/>
              </a:lnSpc>
              <a:spcBef>
                <a:spcPts val="1000"/>
              </a:spcBef>
              <a:spcAft>
                <a:spcPts val="0"/>
              </a:spcAft>
              <a:buFont typeface="Wingdings"/>
              <a:buChar char=""/>
            </a:pPr>
            <a:r>
              <a:rPr lang="tr-TR" sz="2800" b="1" i="1" dirty="0">
                <a:solidFill>
                  <a:srgbClr val="C66951"/>
                </a:solidFill>
                <a:latin typeface="Cambria"/>
                <a:ea typeface="Times New Roman"/>
                <a:cs typeface="Times New Roman"/>
              </a:rPr>
              <a:t>Kayıt işlemini elektronik ortamda yapan öğrenciler, </a:t>
            </a:r>
            <a:r>
              <a:rPr lang="tr-TR" sz="2800" b="1" i="1" dirty="0" smtClean="0">
                <a:solidFill>
                  <a:srgbClr val="C66951"/>
                </a:solidFill>
                <a:latin typeface="Cambria"/>
                <a:ea typeface="Times New Roman"/>
                <a:cs typeface="Times New Roman"/>
              </a:rPr>
              <a:t>     </a:t>
            </a:r>
            <a:r>
              <a:rPr lang="tr-TR" sz="2800" b="1" i="1" dirty="0" smtClean="0">
                <a:solidFill>
                  <a:srgbClr val="4A3A27"/>
                </a:solidFill>
                <a:latin typeface="Cambria"/>
                <a:ea typeface="Times New Roman"/>
                <a:cs typeface="Times New Roman"/>
              </a:rPr>
              <a:t>26 Ekim 2021 </a:t>
            </a:r>
            <a:r>
              <a:rPr lang="tr-TR" sz="2800" b="1" i="1" dirty="0">
                <a:solidFill>
                  <a:srgbClr val="C66951"/>
                </a:solidFill>
                <a:latin typeface="Cambria"/>
                <a:ea typeface="Times New Roman"/>
                <a:cs typeface="Times New Roman"/>
              </a:rPr>
              <a:t>tarihinden itibaren </a:t>
            </a:r>
            <a:r>
              <a:rPr lang="tr-TR" sz="2800" b="1" i="1" dirty="0" smtClean="0">
                <a:solidFill>
                  <a:srgbClr val="C66951"/>
                </a:solidFill>
                <a:latin typeface="Cambria"/>
                <a:ea typeface="Times New Roman"/>
                <a:cs typeface="Times New Roman"/>
              </a:rPr>
              <a:t>ders </a:t>
            </a:r>
            <a:r>
              <a:rPr lang="tr-TR" sz="2800" b="1" i="1" dirty="0">
                <a:solidFill>
                  <a:srgbClr val="C66951"/>
                </a:solidFill>
                <a:latin typeface="Cambria"/>
                <a:ea typeface="Times New Roman"/>
                <a:cs typeface="Times New Roman"/>
              </a:rPr>
              <a:t>kayıt işlemlerini gerçekleştireceklerdir. </a:t>
            </a:r>
          </a:p>
          <a:p>
            <a:pPr marL="342900" lvl="0" indent="-342900" algn="just">
              <a:lnSpc>
                <a:spcPct val="115000"/>
              </a:lnSpc>
              <a:spcBef>
                <a:spcPts val="1000"/>
              </a:spcBef>
              <a:spcAft>
                <a:spcPts val="0"/>
              </a:spcAft>
              <a:buFont typeface="Wingdings"/>
              <a:buChar char=""/>
            </a:pPr>
            <a:r>
              <a:rPr lang="tr-TR" sz="2800" b="1" i="1" dirty="0">
                <a:solidFill>
                  <a:srgbClr val="C66951"/>
                </a:solidFill>
                <a:latin typeface="Cambria"/>
                <a:ea typeface="Times New Roman"/>
                <a:cs typeface="Times New Roman"/>
              </a:rPr>
              <a:t>E-devlet üzerinden e-kayıt işlemi yapan öğrencilerden herhangi bir belge istenmemektedir. </a:t>
            </a:r>
          </a:p>
          <a:p>
            <a:endParaRPr lang="tr-TR" dirty="0"/>
          </a:p>
        </p:txBody>
      </p:sp>
    </p:spTree>
    <p:extLst>
      <p:ext uri="{BB962C8B-B14F-4D97-AF65-F5344CB8AC3E}">
        <p14:creationId xmlns:p14="http://schemas.microsoft.com/office/powerpoint/2010/main" val="25259943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lnSpc>
                <a:spcPct val="115000"/>
              </a:lnSpc>
              <a:spcBef>
                <a:spcPts val="1000"/>
              </a:spcBef>
              <a:spcAft>
                <a:spcPts val="0"/>
              </a:spcAft>
            </a:pPr>
            <a:r>
              <a:rPr lang="tr-TR" sz="4900" b="1" i="1" dirty="0">
                <a:solidFill>
                  <a:srgbClr val="FF0000"/>
                </a:solidFill>
                <a:latin typeface="Cambria"/>
                <a:ea typeface="Times New Roman"/>
                <a:cs typeface="Times New Roman"/>
              </a:rPr>
              <a:t>Kimler E-kayıt Yapamaz</a:t>
            </a:r>
            <a:r>
              <a:rPr lang="tr-TR" sz="4900" b="1" i="1" dirty="0" smtClean="0">
                <a:solidFill>
                  <a:srgbClr val="FF0000"/>
                </a:solidFill>
                <a:latin typeface="Cambria"/>
                <a:ea typeface="Times New Roman"/>
                <a:cs typeface="Times New Roman"/>
              </a:rPr>
              <a:t>?</a:t>
            </a:r>
            <a:endParaRPr lang="tr-TR" sz="4900" dirty="0"/>
          </a:p>
        </p:txBody>
      </p:sp>
      <p:sp>
        <p:nvSpPr>
          <p:cNvPr id="3" name="İçerik Yer Tutucusu 2"/>
          <p:cNvSpPr>
            <a:spLocks noGrp="1"/>
          </p:cNvSpPr>
          <p:nvPr>
            <p:ph idx="1"/>
          </p:nvPr>
        </p:nvSpPr>
        <p:spPr/>
        <p:txBody>
          <a:bodyPr/>
          <a:lstStyle/>
          <a:p>
            <a:pPr marL="342900" lvl="0" indent="-342900" algn="just">
              <a:lnSpc>
                <a:spcPct val="115000"/>
              </a:lnSpc>
              <a:spcBef>
                <a:spcPts val="1000"/>
              </a:spcBef>
              <a:spcAft>
                <a:spcPts val="0"/>
              </a:spcAft>
              <a:buFont typeface="Wingdings"/>
              <a:buChar char=""/>
            </a:pPr>
            <a:endParaRPr lang="tr-TR" sz="2800" b="1" dirty="0" smtClean="0">
              <a:solidFill>
                <a:srgbClr val="C66951"/>
              </a:solidFill>
              <a:latin typeface="Cambria"/>
              <a:ea typeface="Times New Roman"/>
              <a:cs typeface="Times New Roman"/>
            </a:endParaRPr>
          </a:p>
          <a:p>
            <a:pPr marL="342900" lvl="0" indent="-342900" algn="just">
              <a:lnSpc>
                <a:spcPct val="115000"/>
              </a:lnSpc>
              <a:spcBef>
                <a:spcPts val="1000"/>
              </a:spcBef>
              <a:spcAft>
                <a:spcPts val="0"/>
              </a:spcAft>
              <a:buFont typeface="Wingdings"/>
              <a:buChar char=""/>
            </a:pPr>
            <a:r>
              <a:rPr lang="tr-TR" sz="2800" b="1" dirty="0" smtClean="0">
                <a:solidFill>
                  <a:srgbClr val="C66951"/>
                </a:solidFill>
                <a:latin typeface="Cambria"/>
                <a:ea typeface="Times New Roman"/>
                <a:cs typeface="Times New Roman"/>
              </a:rPr>
              <a:t>Milli </a:t>
            </a:r>
            <a:r>
              <a:rPr lang="tr-TR" sz="2800" b="1" dirty="0">
                <a:solidFill>
                  <a:srgbClr val="C66951"/>
                </a:solidFill>
                <a:latin typeface="Cambria"/>
                <a:ea typeface="Times New Roman"/>
                <a:cs typeface="Times New Roman"/>
              </a:rPr>
              <a:t>Eğitim Bakanlığından lise mezuniyet bilgisi alınamayan adaylar elektronik kayıt yapamayacaktır.</a:t>
            </a:r>
          </a:p>
          <a:p>
            <a:pPr marL="342900" lvl="0" indent="-342900" algn="just">
              <a:lnSpc>
                <a:spcPct val="115000"/>
              </a:lnSpc>
              <a:spcBef>
                <a:spcPts val="1000"/>
              </a:spcBef>
              <a:spcAft>
                <a:spcPts val="0"/>
              </a:spcAft>
              <a:buFont typeface="Wingdings"/>
              <a:buChar char=""/>
            </a:pPr>
            <a:r>
              <a:rPr lang="tr-TR" sz="2800" b="1" dirty="0">
                <a:solidFill>
                  <a:srgbClr val="C66951"/>
                </a:solidFill>
                <a:latin typeface="Cambria"/>
                <a:ea typeface="Times New Roman"/>
                <a:cs typeface="Times New Roman"/>
              </a:rPr>
              <a:t>Aynı anda örgün iki ön lisans veya iki lisans programına kayıtlı öğrenciler elektronik kayıt yapamayacaktır.</a:t>
            </a:r>
          </a:p>
          <a:p>
            <a:endParaRPr lang="tr-TR" dirty="0"/>
          </a:p>
        </p:txBody>
      </p:sp>
    </p:spTree>
    <p:extLst>
      <p:ext uri="{BB962C8B-B14F-4D97-AF65-F5344CB8AC3E}">
        <p14:creationId xmlns:p14="http://schemas.microsoft.com/office/powerpoint/2010/main" val="22911852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algn="ctr"/>
            <a:r>
              <a:rPr lang="tr-TR" sz="4000" b="1" dirty="0">
                <a:solidFill>
                  <a:srgbClr val="FF0000"/>
                </a:solidFill>
              </a:rPr>
              <a:t>DİKKAT!</a:t>
            </a:r>
          </a:p>
        </p:txBody>
      </p:sp>
      <p:sp>
        <p:nvSpPr>
          <p:cNvPr id="3" name="İçerik Yer Tutucusu 2"/>
          <p:cNvSpPr>
            <a:spLocks noGrp="1"/>
          </p:cNvSpPr>
          <p:nvPr>
            <p:ph idx="1"/>
          </p:nvPr>
        </p:nvSpPr>
        <p:spPr/>
        <p:txBody>
          <a:bodyPr>
            <a:normAutofit/>
          </a:bodyPr>
          <a:lstStyle/>
          <a:p>
            <a:pPr marL="0" indent="0" algn="just">
              <a:buNone/>
            </a:pPr>
            <a:endParaRPr lang="tr-TR" b="1" dirty="0" smtClean="0"/>
          </a:p>
          <a:p>
            <a:pPr marL="0" indent="0" algn="just">
              <a:buNone/>
            </a:pPr>
            <a:endParaRPr lang="tr-TR" b="1" dirty="0"/>
          </a:p>
          <a:p>
            <a:pPr marL="0" indent="0" algn="just">
              <a:buNone/>
            </a:pPr>
            <a:endParaRPr lang="tr-TR" b="1" dirty="0" smtClean="0"/>
          </a:p>
          <a:p>
            <a:pPr marL="0" indent="0" algn="ctr">
              <a:buNone/>
            </a:pPr>
            <a:r>
              <a:rPr lang="tr-TR" b="1" dirty="0">
                <a:solidFill>
                  <a:srgbClr val="00B0F0"/>
                </a:solidFill>
                <a:latin typeface="Arial"/>
                <a:ea typeface="Times New Roman"/>
                <a:cs typeface="Times New Roman"/>
              </a:rPr>
              <a:t>E-kayıt yapmak isteyen adaylar, </a:t>
            </a:r>
            <a:endParaRPr lang="tr-TR" b="1" dirty="0" smtClean="0">
              <a:solidFill>
                <a:srgbClr val="00B0F0"/>
              </a:solidFill>
              <a:latin typeface="Arial"/>
              <a:ea typeface="Times New Roman"/>
              <a:cs typeface="Times New Roman"/>
            </a:endParaRPr>
          </a:p>
          <a:p>
            <a:pPr marL="0" indent="0" algn="ctr">
              <a:buNone/>
            </a:pPr>
            <a:r>
              <a:rPr lang="tr-TR" b="1" dirty="0" smtClean="0">
                <a:solidFill>
                  <a:srgbClr val="00B0F0"/>
                </a:solidFill>
                <a:latin typeface="Arial"/>
                <a:ea typeface="Times New Roman"/>
                <a:cs typeface="Times New Roman"/>
              </a:rPr>
              <a:t>E-KAYIT İÇİN </a:t>
            </a:r>
            <a:r>
              <a:rPr lang="tr-TR" b="1" u="sng" dirty="0" smtClean="0">
                <a:solidFill>
                  <a:srgbClr val="CC9900"/>
                </a:solidFill>
                <a:latin typeface="Arial"/>
                <a:ea typeface="Times New Roman"/>
                <a:cs typeface="Times New Roman"/>
                <a:hlinkClick r:id="rId2"/>
              </a:rPr>
              <a:t>https</a:t>
            </a:r>
            <a:r>
              <a:rPr lang="tr-TR" b="1" u="sng" dirty="0">
                <a:solidFill>
                  <a:srgbClr val="CC9900"/>
                </a:solidFill>
                <a:latin typeface="Arial"/>
                <a:ea typeface="Times New Roman"/>
                <a:cs typeface="Times New Roman"/>
                <a:hlinkClick r:id="rId2"/>
              </a:rPr>
              <a:t>://www.turkiye.gov.tr/</a:t>
            </a:r>
            <a:endParaRPr lang="tr-TR" sz="1900" dirty="0">
              <a:solidFill>
                <a:prstClr val="black"/>
              </a:solidFill>
              <a:latin typeface="Calibri"/>
              <a:ea typeface="Calibri"/>
              <a:cs typeface="Times New Roman"/>
            </a:endParaRPr>
          </a:p>
          <a:p>
            <a:pPr marL="0" lvl="0" indent="0" algn="ctr">
              <a:buNone/>
            </a:pPr>
            <a:r>
              <a:rPr lang="tr-TR" b="1" dirty="0" smtClean="0">
                <a:solidFill>
                  <a:srgbClr val="00B0F0"/>
                </a:solidFill>
                <a:latin typeface="Arial"/>
                <a:ea typeface="Times New Roman"/>
                <a:cs typeface="Times New Roman"/>
              </a:rPr>
              <a:t>TIKLAYINIZ</a:t>
            </a:r>
            <a:r>
              <a:rPr lang="tr-TR" b="1" dirty="0">
                <a:solidFill>
                  <a:srgbClr val="00B0F0"/>
                </a:solidFill>
                <a:latin typeface="Arial"/>
                <a:ea typeface="Times New Roman"/>
                <a:cs typeface="Times New Roman"/>
              </a:rPr>
              <a:t>. </a:t>
            </a:r>
            <a:endParaRPr lang="tr-TR" dirty="0"/>
          </a:p>
          <a:p>
            <a:pPr marL="0" indent="0">
              <a:buNone/>
            </a:pPr>
            <a:endParaRPr lang="tr-TR" dirty="0"/>
          </a:p>
        </p:txBody>
      </p:sp>
    </p:spTree>
    <p:extLst>
      <p:ext uri="{BB962C8B-B14F-4D97-AF65-F5344CB8AC3E}">
        <p14:creationId xmlns:p14="http://schemas.microsoft.com/office/powerpoint/2010/main" val="34686121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solidFill>
                  <a:srgbClr val="FF0000"/>
                </a:solidFill>
              </a:rPr>
              <a:t>DİKKAT!</a:t>
            </a:r>
            <a:endParaRPr lang="tr-TR" b="1" dirty="0">
              <a:solidFill>
                <a:srgbClr val="FF0000"/>
              </a:solidFill>
            </a:endParaRPr>
          </a:p>
        </p:txBody>
      </p:sp>
      <p:sp>
        <p:nvSpPr>
          <p:cNvPr id="3" name="İçerik Yer Tutucusu 2"/>
          <p:cNvSpPr>
            <a:spLocks noGrp="1"/>
          </p:cNvSpPr>
          <p:nvPr>
            <p:ph idx="1"/>
          </p:nvPr>
        </p:nvSpPr>
        <p:spPr/>
        <p:txBody>
          <a:bodyPr>
            <a:normAutofit/>
          </a:bodyPr>
          <a:lstStyle/>
          <a:p>
            <a:pPr algn="just">
              <a:lnSpc>
                <a:spcPct val="115000"/>
              </a:lnSpc>
              <a:spcAft>
                <a:spcPts val="0"/>
              </a:spcAft>
            </a:pPr>
            <a:endParaRPr lang="tr-TR" sz="2800" b="1" dirty="0" smtClean="0">
              <a:solidFill>
                <a:srgbClr val="333333"/>
              </a:solidFill>
              <a:latin typeface="Arial"/>
              <a:ea typeface="Times New Roman"/>
              <a:cs typeface="Times New Roman"/>
            </a:endParaRPr>
          </a:p>
          <a:p>
            <a:pPr algn="just">
              <a:lnSpc>
                <a:spcPct val="115000"/>
              </a:lnSpc>
              <a:spcAft>
                <a:spcPts val="0"/>
              </a:spcAft>
            </a:pPr>
            <a:endParaRPr lang="tr-TR" sz="2800" b="1" dirty="0">
              <a:solidFill>
                <a:srgbClr val="333333"/>
              </a:solidFill>
              <a:latin typeface="Arial"/>
              <a:ea typeface="Times New Roman"/>
              <a:cs typeface="Times New Roman"/>
            </a:endParaRPr>
          </a:p>
          <a:p>
            <a:pPr marL="0" indent="0" algn="ctr">
              <a:lnSpc>
                <a:spcPct val="115000"/>
              </a:lnSpc>
              <a:spcAft>
                <a:spcPts val="0"/>
              </a:spcAft>
              <a:buNone/>
            </a:pPr>
            <a:r>
              <a:rPr lang="tr-TR" sz="2800" b="1" dirty="0" smtClean="0">
                <a:solidFill>
                  <a:srgbClr val="333333"/>
                </a:solidFill>
                <a:latin typeface="Arial"/>
                <a:ea typeface="Times New Roman"/>
                <a:cs typeface="Times New Roman"/>
              </a:rPr>
              <a:t>	E-Kayıt </a:t>
            </a:r>
            <a:r>
              <a:rPr lang="tr-TR" sz="2800" b="1" u="sng" dirty="0" smtClean="0">
                <a:solidFill>
                  <a:srgbClr val="333333"/>
                </a:solidFill>
                <a:latin typeface="Arial"/>
                <a:ea typeface="Times New Roman"/>
                <a:cs typeface="Times New Roman"/>
              </a:rPr>
              <a:t>yaptıramayan</a:t>
            </a:r>
            <a:r>
              <a:rPr lang="tr-TR" sz="2800" b="1" dirty="0" smtClean="0">
                <a:solidFill>
                  <a:srgbClr val="333333"/>
                </a:solidFill>
                <a:latin typeface="Arial"/>
                <a:ea typeface="Times New Roman"/>
                <a:cs typeface="Times New Roman"/>
              </a:rPr>
              <a:t> adaylar</a:t>
            </a:r>
            <a:r>
              <a:rPr lang="tr-TR" sz="2800" dirty="0">
                <a:solidFill>
                  <a:srgbClr val="333333"/>
                </a:solidFill>
                <a:latin typeface="Arial"/>
                <a:ea typeface="Times New Roman"/>
                <a:cs typeface="Times New Roman"/>
              </a:rPr>
              <a:t>; </a:t>
            </a:r>
            <a:endParaRPr lang="tr-TR" sz="2800" dirty="0" smtClean="0">
              <a:solidFill>
                <a:srgbClr val="333333"/>
              </a:solidFill>
              <a:latin typeface="Arial"/>
              <a:ea typeface="Times New Roman"/>
              <a:cs typeface="Times New Roman"/>
            </a:endParaRPr>
          </a:p>
          <a:p>
            <a:pPr marL="0" indent="0" algn="just">
              <a:lnSpc>
                <a:spcPct val="115000"/>
              </a:lnSpc>
              <a:spcAft>
                <a:spcPts val="0"/>
              </a:spcAft>
              <a:buNone/>
            </a:pPr>
            <a:r>
              <a:rPr lang="tr-TR" sz="2800" b="1" dirty="0" smtClean="0">
                <a:solidFill>
                  <a:srgbClr val="333333"/>
                </a:solidFill>
                <a:latin typeface="Arial"/>
                <a:ea typeface="Times New Roman"/>
                <a:cs typeface="Times New Roman"/>
              </a:rPr>
              <a:t>  </a:t>
            </a:r>
          </a:p>
          <a:p>
            <a:pPr marL="0" indent="0" algn="ctr">
              <a:lnSpc>
                <a:spcPct val="115000"/>
              </a:lnSpc>
              <a:spcAft>
                <a:spcPts val="0"/>
              </a:spcAft>
              <a:buNone/>
            </a:pPr>
            <a:r>
              <a:rPr lang="tr-TR" sz="2800" b="1" dirty="0" smtClean="0">
                <a:solidFill>
                  <a:srgbClr val="333333"/>
                </a:solidFill>
                <a:latin typeface="Arial"/>
                <a:ea typeface="Times New Roman"/>
                <a:cs typeface="Times New Roman"/>
              </a:rPr>
              <a:t>26 Ekim-01 Kasım 2021 </a:t>
            </a:r>
            <a:r>
              <a:rPr lang="tr-TR" sz="2800" b="1" dirty="0">
                <a:solidFill>
                  <a:srgbClr val="333333"/>
                </a:solidFill>
                <a:latin typeface="Arial"/>
                <a:ea typeface="Times New Roman"/>
                <a:cs typeface="Times New Roman"/>
              </a:rPr>
              <a:t>tarihlerinde yüz yüze kayıt yaptıracaklardır</a:t>
            </a:r>
            <a:r>
              <a:rPr lang="tr-TR" sz="2800" b="1" dirty="0" smtClean="0">
                <a:solidFill>
                  <a:srgbClr val="333333"/>
                </a:solidFill>
                <a:latin typeface="Arial"/>
                <a:ea typeface="Times New Roman"/>
                <a:cs typeface="Times New Roman"/>
              </a:rPr>
              <a:t>.</a:t>
            </a:r>
            <a:endParaRPr lang="tr-TR" sz="2000" dirty="0" smtClean="0">
              <a:latin typeface="Calibri"/>
              <a:ea typeface="Calibri"/>
              <a:cs typeface="Times New Roman"/>
            </a:endParaRPr>
          </a:p>
          <a:p>
            <a:pPr marL="0" indent="0" algn="just">
              <a:lnSpc>
                <a:spcPct val="115000"/>
              </a:lnSpc>
              <a:spcAft>
                <a:spcPts val="0"/>
              </a:spcAft>
              <a:buNone/>
            </a:pPr>
            <a:endParaRPr lang="tr-TR" sz="2000" dirty="0" smtClean="0">
              <a:latin typeface="Calibri"/>
              <a:ea typeface="Calibri"/>
              <a:cs typeface="Times New Roman"/>
            </a:endParaRPr>
          </a:p>
          <a:p>
            <a:pPr marL="0" indent="0">
              <a:buNone/>
            </a:pPr>
            <a:endParaRPr lang="tr-TR" dirty="0"/>
          </a:p>
        </p:txBody>
      </p:sp>
    </p:spTree>
    <p:extLst>
      <p:ext uri="{BB962C8B-B14F-4D97-AF65-F5344CB8AC3E}">
        <p14:creationId xmlns:p14="http://schemas.microsoft.com/office/powerpoint/2010/main" val="1456616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lnSpc>
                <a:spcPct val="115000"/>
              </a:lnSpc>
              <a:spcBef>
                <a:spcPts val="1000"/>
              </a:spcBef>
              <a:spcAft>
                <a:spcPts val="0"/>
              </a:spcAft>
            </a:pPr>
            <a:r>
              <a:rPr lang="tr-TR" sz="4900" b="1" i="1" dirty="0">
                <a:solidFill>
                  <a:srgbClr val="C66951"/>
                </a:solidFill>
                <a:latin typeface="Cambria"/>
                <a:ea typeface="Times New Roman"/>
                <a:cs typeface="Times New Roman"/>
              </a:rPr>
              <a:t>Yüz Yüze Kayıt </a:t>
            </a:r>
            <a:r>
              <a:rPr lang="tr-TR" sz="4900" b="1" i="1" dirty="0" smtClean="0">
                <a:solidFill>
                  <a:srgbClr val="C66951"/>
                </a:solidFill>
                <a:latin typeface="Cambria"/>
                <a:ea typeface="Times New Roman"/>
                <a:cs typeface="Times New Roman"/>
              </a:rPr>
              <a:t>İşlemleri</a:t>
            </a:r>
            <a:endParaRPr lang="tr-TR" sz="4900" dirty="0"/>
          </a:p>
        </p:txBody>
      </p:sp>
      <p:sp>
        <p:nvSpPr>
          <p:cNvPr id="3" name="İçerik Yer Tutucusu 2"/>
          <p:cNvSpPr>
            <a:spLocks noGrp="1"/>
          </p:cNvSpPr>
          <p:nvPr>
            <p:ph idx="1"/>
          </p:nvPr>
        </p:nvSpPr>
        <p:spPr/>
        <p:txBody>
          <a:bodyPr>
            <a:normAutofit fontScale="77500" lnSpcReduction="20000"/>
          </a:bodyPr>
          <a:lstStyle/>
          <a:p>
            <a:pPr marL="342900" lvl="0" indent="-342900" algn="just">
              <a:lnSpc>
                <a:spcPct val="115000"/>
              </a:lnSpc>
              <a:spcAft>
                <a:spcPts val="750"/>
              </a:spcAft>
              <a:buFont typeface="Wingdings"/>
              <a:buChar char=""/>
            </a:pPr>
            <a:endParaRPr lang="tr-TR" b="1" i="1" dirty="0" smtClean="0">
              <a:solidFill>
                <a:srgbClr val="C66951"/>
              </a:solidFill>
              <a:latin typeface="Cambria"/>
              <a:ea typeface="Times New Roman"/>
              <a:cs typeface="Times New Roman"/>
            </a:endParaRPr>
          </a:p>
          <a:p>
            <a:pPr marL="342900" lvl="0" indent="-342900" algn="just">
              <a:lnSpc>
                <a:spcPct val="115000"/>
              </a:lnSpc>
              <a:spcAft>
                <a:spcPts val="750"/>
              </a:spcAft>
              <a:buFont typeface="Wingdings"/>
              <a:buChar char=""/>
            </a:pPr>
            <a:r>
              <a:rPr lang="tr-TR" b="1" i="1" dirty="0" smtClean="0">
                <a:solidFill>
                  <a:srgbClr val="C66951"/>
                </a:solidFill>
                <a:latin typeface="Cambria"/>
                <a:ea typeface="Times New Roman"/>
                <a:cs typeface="Times New Roman"/>
              </a:rPr>
              <a:t>Üniversitemize 2021-YKS İkinci Ek Yerleştirme ile </a:t>
            </a:r>
            <a:r>
              <a:rPr lang="tr-TR" b="1" i="1" dirty="0">
                <a:solidFill>
                  <a:srgbClr val="C66951"/>
                </a:solidFill>
                <a:latin typeface="Cambria"/>
                <a:ea typeface="Times New Roman"/>
                <a:cs typeface="Times New Roman"/>
              </a:rPr>
              <a:t>yerleşen adaylardan, herhangi bir nedenle e-kayıt </a:t>
            </a:r>
            <a:r>
              <a:rPr lang="tr-TR" b="1" i="1" dirty="0" smtClean="0">
                <a:solidFill>
                  <a:srgbClr val="C66951"/>
                </a:solidFill>
                <a:latin typeface="Cambria"/>
                <a:ea typeface="Times New Roman"/>
                <a:cs typeface="Times New Roman"/>
              </a:rPr>
              <a:t>yaptıramayanlar,</a:t>
            </a:r>
            <a:r>
              <a:rPr lang="tr-TR" b="1" i="1" dirty="0">
                <a:solidFill>
                  <a:srgbClr val="C66951"/>
                </a:solidFill>
                <a:latin typeface="Cambria"/>
                <a:ea typeface="Times New Roman"/>
                <a:cs typeface="Times New Roman"/>
              </a:rPr>
              <a:t> </a:t>
            </a:r>
            <a:r>
              <a:rPr lang="tr-TR" b="1" dirty="0" smtClean="0">
                <a:latin typeface="Cambria"/>
                <a:ea typeface="Times New Roman"/>
                <a:cs typeface="Times New Roman"/>
              </a:rPr>
              <a:t>26 Ekim-01 Kasım 2021 </a:t>
            </a:r>
            <a:r>
              <a:rPr lang="tr-TR" b="1" i="1" dirty="0" smtClean="0">
                <a:solidFill>
                  <a:srgbClr val="C66951"/>
                </a:solidFill>
                <a:latin typeface="Cambria"/>
                <a:ea typeface="Times New Roman"/>
                <a:cs typeface="Times New Roman"/>
              </a:rPr>
              <a:t>tarihleri arasında (Resmi iş günlerinde ve çalışma saatlerinde) </a:t>
            </a:r>
            <a:r>
              <a:rPr lang="tr-TR" b="1" i="1" dirty="0">
                <a:solidFill>
                  <a:srgbClr val="C66951"/>
                </a:solidFill>
                <a:latin typeface="Cambria"/>
                <a:ea typeface="Times New Roman"/>
                <a:cs typeface="Times New Roman"/>
              </a:rPr>
              <a:t>yerleşmiş oldukları Fakülte </a:t>
            </a:r>
            <a:r>
              <a:rPr lang="tr-TR" b="1" i="1" dirty="0" smtClean="0">
                <a:solidFill>
                  <a:srgbClr val="C66951"/>
                </a:solidFill>
                <a:latin typeface="Cambria"/>
                <a:ea typeface="Times New Roman"/>
                <a:cs typeface="Times New Roman"/>
              </a:rPr>
              <a:t>Dekanlıklarında </a:t>
            </a:r>
            <a:r>
              <a:rPr lang="tr-TR" b="1" i="1" dirty="0">
                <a:solidFill>
                  <a:srgbClr val="C66951"/>
                </a:solidFill>
                <a:latin typeface="Cambria"/>
                <a:ea typeface="Times New Roman"/>
                <a:cs typeface="Times New Roman"/>
              </a:rPr>
              <a:t>veya Meslek Yüksekokulu </a:t>
            </a:r>
            <a:r>
              <a:rPr lang="tr-TR" b="1" i="1" dirty="0" smtClean="0">
                <a:solidFill>
                  <a:srgbClr val="C66951"/>
                </a:solidFill>
                <a:latin typeface="Cambria"/>
                <a:ea typeface="Times New Roman"/>
                <a:cs typeface="Times New Roman"/>
              </a:rPr>
              <a:t>Müdürlüklerinde</a:t>
            </a:r>
            <a:r>
              <a:rPr lang="tr-TR" b="1" i="1" dirty="0">
                <a:solidFill>
                  <a:srgbClr val="C66951"/>
                </a:solidFill>
                <a:latin typeface="Cambria"/>
                <a:ea typeface="Times New Roman"/>
                <a:cs typeface="Times New Roman"/>
              </a:rPr>
              <a:t>, şahsen veya noter vekaleti verilmiş vekilleri aracılığı ile yüz yüze kayıt işlemi yapacaklardır</a:t>
            </a:r>
            <a:r>
              <a:rPr lang="tr-TR" b="1" i="1" dirty="0" smtClean="0">
                <a:solidFill>
                  <a:srgbClr val="C66951"/>
                </a:solidFill>
                <a:latin typeface="Cambria"/>
                <a:ea typeface="Times New Roman"/>
                <a:cs typeface="Times New Roman"/>
              </a:rPr>
              <a:t>.</a:t>
            </a:r>
          </a:p>
          <a:p>
            <a:pPr algn="just">
              <a:lnSpc>
                <a:spcPct val="115000"/>
              </a:lnSpc>
              <a:spcAft>
                <a:spcPts val="750"/>
              </a:spcAft>
              <a:buFont typeface="Wingdings" panose="05000000000000000000" pitchFamily="2" charset="2"/>
              <a:buChar char="Ø"/>
            </a:pPr>
            <a:r>
              <a:rPr lang="tr-TR" sz="2800" b="1" i="1" dirty="0" smtClean="0">
                <a:solidFill>
                  <a:srgbClr val="C66951"/>
                </a:solidFill>
                <a:latin typeface="Cambria"/>
                <a:ea typeface="Times New Roman"/>
                <a:cs typeface="Times New Roman"/>
              </a:rPr>
              <a:t>Kesin kayıt </a:t>
            </a:r>
            <a:r>
              <a:rPr lang="tr-TR" sz="2800" b="1" i="1" dirty="0">
                <a:solidFill>
                  <a:srgbClr val="C66951"/>
                </a:solidFill>
                <a:latin typeface="Cambria"/>
                <a:ea typeface="Times New Roman"/>
                <a:cs typeface="Times New Roman"/>
              </a:rPr>
              <a:t>işlemini yüz yüze yapan öğrenciler, </a:t>
            </a:r>
            <a:r>
              <a:rPr lang="tr-TR" sz="2800" b="1" i="1" dirty="0" smtClean="0">
                <a:latin typeface="Cambria"/>
                <a:ea typeface="Times New Roman"/>
                <a:cs typeface="Times New Roman"/>
              </a:rPr>
              <a:t>26 Ekim 2021 </a:t>
            </a:r>
            <a:r>
              <a:rPr lang="tr-TR" sz="2800" b="1" i="1" dirty="0" smtClean="0">
                <a:solidFill>
                  <a:srgbClr val="C66951"/>
                </a:solidFill>
                <a:latin typeface="Cambria"/>
                <a:ea typeface="Times New Roman"/>
                <a:cs typeface="Times New Roman"/>
              </a:rPr>
              <a:t>tarihinden itibaren Akademik Takvimde belirtilen tarihler arasında ders </a:t>
            </a:r>
            <a:r>
              <a:rPr lang="tr-TR" sz="2800" b="1" i="1" dirty="0">
                <a:solidFill>
                  <a:srgbClr val="C66951"/>
                </a:solidFill>
                <a:latin typeface="Cambria"/>
                <a:ea typeface="Times New Roman"/>
                <a:cs typeface="Times New Roman"/>
              </a:rPr>
              <a:t>kayıt </a:t>
            </a:r>
            <a:r>
              <a:rPr lang="tr-TR" sz="2800" b="1" i="1" dirty="0" smtClean="0">
                <a:solidFill>
                  <a:srgbClr val="C66951"/>
                </a:solidFill>
                <a:latin typeface="Cambria"/>
                <a:ea typeface="Times New Roman"/>
                <a:cs typeface="Times New Roman"/>
              </a:rPr>
              <a:t>işlemlerini gerçekleştireceklerdir.</a:t>
            </a:r>
            <a:endParaRPr lang="tr-TR" sz="2000" dirty="0">
              <a:latin typeface="Calibri"/>
              <a:ea typeface="Calibri"/>
              <a:cs typeface="Times New Roman"/>
            </a:endParaRPr>
          </a:p>
          <a:p>
            <a:pPr marL="342900" lvl="0" indent="-342900" algn="just">
              <a:lnSpc>
                <a:spcPct val="115000"/>
              </a:lnSpc>
              <a:spcAft>
                <a:spcPts val="750"/>
              </a:spcAft>
              <a:buFont typeface="Wingdings"/>
              <a:buChar char=""/>
            </a:pPr>
            <a:endParaRPr lang="tr-TR" dirty="0">
              <a:latin typeface="Calibri"/>
              <a:ea typeface="Calibri"/>
              <a:cs typeface="Times New Roman"/>
            </a:endParaRPr>
          </a:p>
        </p:txBody>
      </p:sp>
    </p:spTree>
    <p:extLst>
      <p:ext uri="{BB962C8B-B14F-4D97-AF65-F5344CB8AC3E}">
        <p14:creationId xmlns:p14="http://schemas.microsoft.com/office/powerpoint/2010/main" val="42161662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4000" b="1" i="1" dirty="0">
                <a:solidFill>
                  <a:srgbClr val="C66951"/>
                </a:solidFill>
                <a:latin typeface="Cambria"/>
                <a:ea typeface="Times New Roman"/>
                <a:cs typeface="Times New Roman"/>
              </a:rPr>
              <a:t>Yüz Yüze Kayıt </a:t>
            </a:r>
            <a:r>
              <a:rPr lang="tr-TR" sz="4000" b="1" i="1" dirty="0" smtClean="0">
                <a:solidFill>
                  <a:srgbClr val="C66951"/>
                </a:solidFill>
                <a:latin typeface="Cambria"/>
                <a:ea typeface="Times New Roman"/>
                <a:cs typeface="Times New Roman"/>
              </a:rPr>
              <a:t>İçin Neler Gerekli?</a:t>
            </a:r>
            <a:endParaRPr lang="tr-TR" sz="4000" dirty="0"/>
          </a:p>
        </p:txBody>
      </p:sp>
      <p:sp>
        <p:nvSpPr>
          <p:cNvPr id="3" name="İçerik Yer Tutucusu 2"/>
          <p:cNvSpPr>
            <a:spLocks noGrp="1"/>
          </p:cNvSpPr>
          <p:nvPr>
            <p:ph idx="1"/>
          </p:nvPr>
        </p:nvSpPr>
        <p:spPr/>
        <p:txBody>
          <a:bodyPr>
            <a:normAutofit fontScale="92500"/>
          </a:bodyPr>
          <a:lstStyle/>
          <a:p>
            <a:pPr marL="342900" lvl="0" indent="-342900" algn="just">
              <a:lnSpc>
                <a:spcPct val="115000"/>
              </a:lnSpc>
              <a:spcAft>
                <a:spcPts val="750"/>
              </a:spcAft>
              <a:buFont typeface="Wingdings"/>
              <a:buChar char=""/>
            </a:pPr>
            <a:r>
              <a:rPr lang="tr-TR" sz="2200" b="1" dirty="0">
                <a:solidFill>
                  <a:srgbClr val="00B0F0"/>
                </a:solidFill>
                <a:latin typeface="Cambria"/>
                <a:ea typeface="Times New Roman"/>
                <a:cs typeface="Times New Roman"/>
              </a:rPr>
              <a:t>Yüz Yüze Kayıt İçin Gerekli </a:t>
            </a:r>
            <a:r>
              <a:rPr lang="tr-TR" sz="2200" b="1" dirty="0" smtClean="0">
                <a:solidFill>
                  <a:srgbClr val="00B0F0"/>
                </a:solidFill>
                <a:latin typeface="Cambria"/>
                <a:ea typeface="Times New Roman"/>
                <a:cs typeface="Times New Roman"/>
              </a:rPr>
              <a:t>Belgeler:</a:t>
            </a:r>
            <a:endParaRPr lang="tr-TR" sz="2200" dirty="0">
              <a:solidFill>
                <a:srgbClr val="00B0F0"/>
              </a:solidFill>
              <a:latin typeface="Calibri"/>
              <a:ea typeface="Calibri"/>
              <a:cs typeface="Times New Roman"/>
            </a:endParaRPr>
          </a:p>
          <a:p>
            <a:pPr marL="342900" lvl="0" indent="-342900" algn="just">
              <a:lnSpc>
                <a:spcPct val="115000"/>
              </a:lnSpc>
              <a:spcAft>
                <a:spcPts val="750"/>
              </a:spcAft>
              <a:buFont typeface="Symbol"/>
              <a:buChar char=""/>
            </a:pPr>
            <a:r>
              <a:rPr lang="tr-TR" sz="2000" b="1" dirty="0" smtClean="0">
                <a:solidFill>
                  <a:srgbClr val="C66951"/>
                </a:solidFill>
                <a:latin typeface="Cambria"/>
                <a:ea typeface="Times New Roman"/>
                <a:cs typeface="Times New Roman"/>
              </a:rPr>
              <a:t>2021 </a:t>
            </a:r>
            <a:r>
              <a:rPr lang="tr-TR" sz="2000" b="1" dirty="0">
                <a:solidFill>
                  <a:srgbClr val="C66951"/>
                </a:solidFill>
                <a:latin typeface="Cambria"/>
                <a:ea typeface="Times New Roman"/>
                <a:cs typeface="Times New Roman"/>
              </a:rPr>
              <a:t>YKS </a:t>
            </a:r>
            <a:r>
              <a:rPr lang="tr-TR" sz="2000" b="1" dirty="0" smtClean="0">
                <a:solidFill>
                  <a:srgbClr val="C66951"/>
                </a:solidFill>
                <a:latin typeface="Cambria"/>
                <a:ea typeface="Times New Roman"/>
                <a:cs typeface="Times New Roman"/>
              </a:rPr>
              <a:t>İkinci Ek Yerleştirme </a:t>
            </a:r>
            <a:r>
              <a:rPr lang="tr-TR" sz="2000" b="1" dirty="0">
                <a:solidFill>
                  <a:srgbClr val="C66951"/>
                </a:solidFill>
                <a:latin typeface="Cambria"/>
                <a:ea typeface="Times New Roman"/>
                <a:cs typeface="Times New Roman"/>
              </a:rPr>
              <a:t>Sonuçları Belgesi Bilgisayar Çıktısı,</a:t>
            </a:r>
            <a:endParaRPr lang="tr-TR" sz="1600" dirty="0">
              <a:latin typeface="Calibri"/>
              <a:ea typeface="Calibri"/>
              <a:cs typeface="Times New Roman"/>
            </a:endParaRPr>
          </a:p>
          <a:p>
            <a:pPr marL="342900" lvl="0" indent="-342900" algn="just">
              <a:lnSpc>
                <a:spcPct val="115000"/>
              </a:lnSpc>
              <a:spcAft>
                <a:spcPts val="750"/>
              </a:spcAft>
              <a:buFont typeface="Symbol"/>
              <a:buChar char=""/>
            </a:pPr>
            <a:r>
              <a:rPr lang="tr-TR" sz="2000" b="1" dirty="0">
                <a:solidFill>
                  <a:srgbClr val="C66951"/>
                </a:solidFill>
                <a:latin typeface="Cambria"/>
                <a:ea typeface="Times New Roman"/>
                <a:cs typeface="Times New Roman"/>
              </a:rPr>
              <a:t>Adayın mezun olduğu ortaöğretim kurumundan aldığı diplomanın </a:t>
            </a:r>
            <a:r>
              <a:rPr lang="tr-TR" sz="2000" b="1" dirty="0" smtClean="0">
                <a:solidFill>
                  <a:srgbClr val="C66951"/>
                </a:solidFill>
                <a:latin typeface="Cambria"/>
                <a:ea typeface="Times New Roman"/>
                <a:cs typeface="Times New Roman"/>
              </a:rPr>
              <a:t>aslı veya onaylı örneği ya </a:t>
            </a:r>
            <a:r>
              <a:rPr lang="tr-TR" sz="2000" b="1" dirty="0">
                <a:solidFill>
                  <a:srgbClr val="C66951"/>
                </a:solidFill>
                <a:latin typeface="Cambria"/>
                <a:ea typeface="Times New Roman"/>
                <a:cs typeface="Times New Roman"/>
              </a:rPr>
              <a:t>da yeni tarihli mezuniyet belgesinin onaylı sureti (Aslı kayıt anında kayıtla ilgili memura mutlaka gösterilmelidir), </a:t>
            </a:r>
            <a:endParaRPr lang="tr-TR" sz="1600" dirty="0">
              <a:latin typeface="Calibri"/>
              <a:ea typeface="Calibri"/>
              <a:cs typeface="Times New Roman"/>
            </a:endParaRPr>
          </a:p>
          <a:p>
            <a:pPr marL="342900" lvl="0" indent="-342900" algn="just">
              <a:lnSpc>
                <a:spcPct val="115000"/>
              </a:lnSpc>
              <a:spcAft>
                <a:spcPts val="750"/>
              </a:spcAft>
              <a:buFont typeface="Symbol"/>
              <a:buChar char=""/>
            </a:pPr>
            <a:r>
              <a:rPr lang="tr-TR" sz="2000" b="1" dirty="0">
                <a:solidFill>
                  <a:srgbClr val="C66951"/>
                </a:solidFill>
                <a:latin typeface="Cambria"/>
                <a:ea typeface="Times New Roman"/>
                <a:cs typeface="Times New Roman"/>
              </a:rPr>
              <a:t>Aday ek puandan yararlanarak yerleştirilmiş ancak alanı diplomasında veya mezuniyet belgesinde belirtilmemişse, hangi okul ve alandan mezun olduğunu gösterir resmî belge (METEM programlarından mezun olanların diplomalarında okul adı olarak, diplomayı düzenleyen merkezin adı yazılmaktadır.)</a:t>
            </a:r>
            <a:endParaRPr lang="tr-TR" sz="1600" dirty="0">
              <a:latin typeface="Calibri"/>
              <a:ea typeface="Calibri"/>
              <a:cs typeface="Times New Roman"/>
            </a:endParaRPr>
          </a:p>
          <a:p>
            <a:pPr marL="0" lvl="0" indent="0" algn="just">
              <a:lnSpc>
                <a:spcPct val="115000"/>
              </a:lnSpc>
              <a:spcAft>
                <a:spcPts val="750"/>
              </a:spcAft>
              <a:buNone/>
            </a:pPr>
            <a:endParaRPr lang="tr-TR" sz="2000" dirty="0">
              <a:latin typeface="Calibri"/>
              <a:ea typeface="Calibri"/>
              <a:cs typeface="Times New Roman"/>
            </a:endParaRPr>
          </a:p>
        </p:txBody>
      </p:sp>
    </p:spTree>
    <p:extLst>
      <p:ext uri="{BB962C8B-B14F-4D97-AF65-F5344CB8AC3E}">
        <p14:creationId xmlns:p14="http://schemas.microsoft.com/office/powerpoint/2010/main" val="1634109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ctr"/>
            <a:r>
              <a:rPr lang="tr-TR" sz="4400" b="1" i="1" dirty="0">
                <a:solidFill>
                  <a:srgbClr val="C66951"/>
                </a:solidFill>
                <a:latin typeface="Cambria"/>
                <a:ea typeface="Times New Roman"/>
                <a:cs typeface="Times New Roman"/>
              </a:rPr>
              <a:t>Yüz Yüze Kayıt İçin Neler Gerekli?</a:t>
            </a:r>
            <a:endParaRPr lang="tr-TR" dirty="0"/>
          </a:p>
        </p:txBody>
      </p:sp>
      <p:sp>
        <p:nvSpPr>
          <p:cNvPr id="3" name="İçerik Yer Tutucusu 2"/>
          <p:cNvSpPr>
            <a:spLocks noGrp="1"/>
          </p:cNvSpPr>
          <p:nvPr>
            <p:ph idx="1"/>
          </p:nvPr>
        </p:nvSpPr>
        <p:spPr/>
        <p:txBody>
          <a:bodyPr>
            <a:normAutofit fontScale="77500" lnSpcReduction="20000"/>
          </a:bodyPr>
          <a:lstStyle/>
          <a:p>
            <a:pPr marL="342900" lvl="0" indent="-342900" algn="just">
              <a:lnSpc>
                <a:spcPct val="115000"/>
              </a:lnSpc>
              <a:spcAft>
                <a:spcPts val="750"/>
              </a:spcAft>
              <a:buFont typeface="Wingdings"/>
              <a:buChar char=""/>
            </a:pPr>
            <a:r>
              <a:rPr lang="tr-TR" sz="2800" b="1" dirty="0">
                <a:solidFill>
                  <a:srgbClr val="00B0F0"/>
                </a:solidFill>
                <a:latin typeface="Cambria"/>
                <a:ea typeface="Times New Roman"/>
                <a:cs typeface="Times New Roman"/>
              </a:rPr>
              <a:t>Yüz Yüze Kayıt İçin Gerekli </a:t>
            </a:r>
            <a:r>
              <a:rPr lang="tr-TR" sz="2800" b="1" dirty="0" smtClean="0">
                <a:solidFill>
                  <a:srgbClr val="00B0F0"/>
                </a:solidFill>
                <a:latin typeface="Cambria"/>
                <a:ea typeface="Times New Roman"/>
                <a:cs typeface="Times New Roman"/>
              </a:rPr>
              <a:t>Belgeler (Devamı):</a:t>
            </a:r>
            <a:endParaRPr lang="tr-TR" sz="2000" dirty="0">
              <a:solidFill>
                <a:srgbClr val="00B0F0"/>
              </a:solidFill>
              <a:latin typeface="Calibri"/>
              <a:ea typeface="Calibri"/>
              <a:cs typeface="Times New Roman"/>
            </a:endParaRPr>
          </a:p>
          <a:p>
            <a:pPr marL="342900" lvl="0" indent="-342900" algn="just">
              <a:lnSpc>
                <a:spcPct val="115000"/>
              </a:lnSpc>
              <a:spcAft>
                <a:spcPts val="750"/>
              </a:spcAft>
              <a:buFont typeface="Symbol"/>
              <a:buChar char=""/>
            </a:pPr>
            <a:r>
              <a:rPr lang="tr-TR" sz="2800" b="1" dirty="0">
                <a:solidFill>
                  <a:srgbClr val="C66951"/>
                </a:solidFill>
                <a:latin typeface="Cambria"/>
                <a:ea typeface="Times New Roman"/>
                <a:cs typeface="Times New Roman"/>
              </a:rPr>
              <a:t>Nüfus Cüzdanının fotokopisi (Aslı kayıt anında kayıtla ilgili memura mutlaka gösterilmelidir),</a:t>
            </a:r>
            <a:endParaRPr lang="tr-TR" sz="2000" dirty="0">
              <a:latin typeface="Calibri"/>
              <a:ea typeface="Calibri"/>
              <a:cs typeface="Times New Roman"/>
            </a:endParaRPr>
          </a:p>
          <a:p>
            <a:pPr marL="342900" lvl="0" indent="-342900" algn="just">
              <a:lnSpc>
                <a:spcPct val="115000"/>
              </a:lnSpc>
              <a:spcAft>
                <a:spcPts val="750"/>
              </a:spcAft>
              <a:buFont typeface="Symbol"/>
              <a:buChar char=""/>
            </a:pPr>
            <a:r>
              <a:rPr lang="tr-TR" sz="2800" b="1" dirty="0">
                <a:solidFill>
                  <a:srgbClr val="C66951"/>
                </a:solidFill>
                <a:latin typeface="Cambria"/>
                <a:ea typeface="Times New Roman"/>
                <a:cs typeface="Times New Roman"/>
              </a:rPr>
              <a:t>Fotoğraf (4 adet 4.5 cm x 6 cm ebadında fotoğraf),</a:t>
            </a:r>
            <a:endParaRPr lang="tr-TR" sz="2000" dirty="0">
              <a:latin typeface="Calibri"/>
              <a:ea typeface="Calibri"/>
              <a:cs typeface="Times New Roman"/>
            </a:endParaRPr>
          </a:p>
          <a:p>
            <a:pPr marL="342900" lvl="0" indent="-342900" algn="just">
              <a:lnSpc>
                <a:spcPct val="115000"/>
              </a:lnSpc>
              <a:spcAft>
                <a:spcPts val="750"/>
              </a:spcAft>
              <a:buFont typeface="Symbol"/>
              <a:buChar char=""/>
            </a:pPr>
            <a:r>
              <a:rPr lang="tr-TR" sz="2800" b="1" dirty="0">
                <a:solidFill>
                  <a:srgbClr val="C66951"/>
                </a:solidFill>
                <a:latin typeface="Cambria"/>
                <a:ea typeface="Times New Roman"/>
                <a:cs typeface="Times New Roman"/>
              </a:rPr>
              <a:t>Askerlik Durum Beyanı (</a:t>
            </a:r>
            <a:r>
              <a:rPr lang="tr-TR" sz="2800" b="1" dirty="0" smtClean="0">
                <a:solidFill>
                  <a:srgbClr val="C66951"/>
                </a:solidFill>
                <a:latin typeface="Cambria"/>
                <a:ea typeface="Times New Roman"/>
                <a:cs typeface="Times New Roman"/>
              </a:rPr>
              <a:t>1999 </a:t>
            </a:r>
            <a:r>
              <a:rPr lang="tr-TR" sz="2800" b="1" dirty="0">
                <a:solidFill>
                  <a:srgbClr val="C66951"/>
                </a:solidFill>
                <a:latin typeface="Cambria"/>
                <a:ea typeface="Times New Roman"/>
                <a:cs typeface="Times New Roman"/>
              </a:rPr>
              <a:t>ve daha önceki yıllarda doğmuş erkek adaylar için http://kamu.turkiye.gov.tr/ adresinden askerlik durum belgesinin temin edilmesi gerekmektedir),</a:t>
            </a:r>
            <a:endParaRPr lang="tr-TR" sz="2000" dirty="0">
              <a:latin typeface="Calibri"/>
              <a:ea typeface="Calibri"/>
              <a:cs typeface="Times New Roman"/>
            </a:endParaRPr>
          </a:p>
          <a:p>
            <a:pPr marL="342900" lvl="0" indent="-342900" algn="just">
              <a:lnSpc>
                <a:spcPct val="115000"/>
              </a:lnSpc>
              <a:spcAft>
                <a:spcPts val="750"/>
              </a:spcAft>
              <a:buFont typeface="Symbol"/>
              <a:buChar char=""/>
            </a:pPr>
            <a:r>
              <a:rPr lang="tr-TR" sz="2800" b="1" dirty="0">
                <a:solidFill>
                  <a:srgbClr val="C66951"/>
                </a:solidFill>
                <a:latin typeface="Cambria"/>
                <a:ea typeface="Times New Roman"/>
                <a:cs typeface="Times New Roman"/>
              </a:rPr>
              <a:t>Sağlık Raporu (kayıt için sağlık raporu isteyen birimlere yerleşen adayların kendilerinden istenen nitelikte </a:t>
            </a:r>
            <a:r>
              <a:rPr lang="tr-TR" sz="2800" b="1" dirty="0" smtClean="0">
                <a:solidFill>
                  <a:srgbClr val="C66951"/>
                </a:solidFill>
                <a:latin typeface="Cambria"/>
                <a:ea typeface="Times New Roman"/>
                <a:cs typeface="Times New Roman"/>
              </a:rPr>
              <a:t>raporu verilen süre içerisinde getirmeleri </a:t>
            </a:r>
            <a:r>
              <a:rPr lang="tr-TR" sz="2800" b="1" dirty="0">
                <a:solidFill>
                  <a:srgbClr val="C66951"/>
                </a:solidFill>
                <a:latin typeface="Cambria"/>
                <a:ea typeface="Times New Roman"/>
                <a:cs typeface="Times New Roman"/>
              </a:rPr>
              <a:t>gerekmektedir).</a:t>
            </a:r>
            <a:endParaRPr lang="tr-TR" sz="2000" dirty="0">
              <a:latin typeface="Calibri"/>
              <a:ea typeface="Calibri"/>
              <a:cs typeface="Times New Roman"/>
            </a:endParaRPr>
          </a:p>
          <a:p>
            <a:pPr marL="342900" lvl="0" indent="-342900" algn="just">
              <a:lnSpc>
                <a:spcPct val="115000"/>
              </a:lnSpc>
              <a:spcAft>
                <a:spcPts val="750"/>
              </a:spcAft>
              <a:buFont typeface="Symbol"/>
              <a:buChar char=""/>
            </a:pPr>
            <a:endParaRPr lang="tr-TR" sz="2800" b="1" dirty="0" smtClean="0">
              <a:solidFill>
                <a:srgbClr val="C66951"/>
              </a:solidFill>
              <a:latin typeface="Cambria"/>
              <a:ea typeface="Times New Roman"/>
              <a:cs typeface="Times New Roman"/>
            </a:endParaRPr>
          </a:p>
        </p:txBody>
      </p:sp>
    </p:spTree>
    <p:extLst>
      <p:ext uri="{BB962C8B-B14F-4D97-AF65-F5344CB8AC3E}">
        <p14:creationId xmlns:p14="http://schemas.microsoft.com/office/powerpoint/2010/main" val="27320676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453</TotalTime>
  <Words>891</Words>
  <Application>Microsoft Office PowerPoint</Application>
  <PresentationFormat>Ekran Gösterisi (4:3)</PresentationFormat>
  <Paragraphs>95</Paragraphs>
  <Slides>19</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19</vt:i4>
      </vt:variant>
    </vt:vector>
  </HeadingPairs>
  <TitlesOfParts>
    <vt:vector size="28" baseType="lpstr">
      <vt:lpstr>Arial</vt:lpstr>
      <vt:lpstr>Calibri</vt:lpstr>
      <vt:lpstr>Cambria</vt:lpstr>
      <vt:lpstr>Constantia</vt:lpstr>
      <vt:lpstr>Symbol</vt:lpstr>
      <vt:lpstr>Times New Roman</vt:lpstr>
      <vt:lpstr>Wingdings</vt:lpstr>
      <vt:lpstr>Wingdings 2</vt:lpstr>
      <vt:lpstr>Akış</vt:lpstr>
      <vt:lpstr>            2021-2022  EĞİTİM-ÖĞRETİM YILINDA  İKİNCİ EK YERLEŞTİRME SONUCU KAYIT YAPTIRACAK ADAYLARIN DİKKATİNE…</vt:lpstr>
      <vt:lpstr>Kayıt işlemine başlamadan önce duyuruları dikkatle okuyunuz!</vt:lpstr>
      <vt:lpstr>       E-Kayıt İşlemleri</vt:lpstr>
      <vt:lpstr>Kimler E-kayıt Yapamaz?</vt:lpstr>
      <vt:lpstr>DİKKAT!</vt:lpstr>
      <vt:lpstr>DİKKAT!</vt:lpstr>
      <vt:lpstr>Yüz Yüze Kayıt İşlemleri</vt:lpstr>
      <vt:lpstr>Yüz Yüze Kayıt İçin Neler Gerekli?</vt:lpstr>
      <vt:lpstr>Yüz Yüze Kayıt İçin Neler Gerekli?</vt:lpstr>
      <vt:lpstr> SAĞLIK RAPORU İLE İLGİLİ AÇIKLAMA!</vt:lpstr>
      <vt:lpstr>Geçici Kayıt İşlemleri</vt:lpstr>
      <vt:lpstr>Geçici Kayıt İşlemleri</vt:lpstr>
      <vt:lpstr>ÖNEMLİ NOTLAR!</vt:lpstr>
      <vt:lpstr>ÖNEMLİ NOTLAR!</vt:lpstr>
      <vt:lpstr>ÖNEMLİ NOTLAR!</vt:lpstr>
      <vt:lpstr>DERS KAYDI İŞLEMLERİ</vt:lpstr>
      <vt:lpstr>DERS KAYDI İŞLEMLERİ</vt:lpstr>
      <vt:lpstr>DERSLERE BAŞLAMA</vt:lpstr>
      <vt:lpstr>Aydın Adnan Menderes Üniversitesi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2020-2021  EĞİTİM-ÖĞRETİM YILINDA YENİ KAYIT YAPTIRACAK ADAYLARIN DİKKATİNE…</dc:title>
  <dc:creator>Asus</dc:creator>
  <cp:lastModifiedBy>aidata</cp:lastModifiedBy>
  <cp:revision>115</cp:revision>
  <dcterms:created xsi:type="dcterms:W3CDTF">2020-08-26T10:29:45Z</dcterms:created>
  <dcterms:modified xsi:type="dcterms:W3CDTF">2021-10-22T08:44:09Z</dcterms:modified>
</cp:coreProperties>
</file>